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ink/ink1.xml" ContentType="application/inkml+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4"/>
  </p:sldMasterIdLst>
  <p:notesMasterIdLst>
    <p:notesMasterId r:id="rId11"/>
  </p:notesMasterIdLst>
  <p:handoutMasterIdLst>
    <p:handoutMasterId r:id="rId12"/>
  </p:handoutMasterIdLst>
  <p:sldIdLst>
    <p:sldId id="256" r:id="rId5"/>
    <p:sldId id="295" r:id="rId6"/>
    <p:sldId id="303" r:id="rId7"/>
    <p:sldId id="299" r:id="rId8"/>
    <p:sldId id="300" r:id="rId9"/>
    <p:sldId id="301" r:id="rId10"/>
  </p:sldIdLst>
  <p:sldSz cx="7559675" cy="10691813"/>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73" userDrawn="1">
          <p15:clr>
            <a:srgbClr val="A4A3A4"/>
          </p15:clr>
        </p15:guide>
        <p15:guide id="2" pos="249" userDrawn="1">
          <p15:clr>
            <a:srgbClr val="A4A3A4"/>
          </p15:clr>
        </p15:guide>
        <p15:guide id="3" pos="451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298083D-E556-3C36-DDCF-9B04B8169083}" name="Giovanni Matteucci" initials="GM" userId="S::giovanni.matteucci@azswiss.ch::e5452a9e-4e56-477f-aa16-4f0ddbdc8d6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Irem Ones" initials="IO" lastIdx="4" clrIdx="0">
    <p:extLst>
      <p:ext uri="{19B8F6BF-5375-455C-9EA6-DF929625EA0E}">
        <p15:presenceInfo xmlns:p15="http://schemas.microsoft.com/office/powerpoint/2012/main" userId="S-1-5-21-314010187-840004746-1255684337-1748" providerId="AD"/>
      </p:ext>
    </p:extLst>
  </p:cmAuthor>
  <p:cmAuthor id="2" name="Claudio Basso" initials="CB" lastIdx="1" clrIdx="1">
    <p:extLst>
      <p:ext uri="{19B8F6BF-5375-455C-9EA6-DF929625EA0E}">
        <p15:presenceInfo xmlns:p15="http://schemas.microsoft.com/office/powerpoint/2012/main" userId="Claudio Basso" providerId="None"/>
      </p:ext>
    </p:extLst>
  </p:cmAuthor>
  <p:cmAuthor id="3" name="Irem Ones" initials="IO [2]" lastIdx="1" clrIdx="2">
    <p:extLst>
      <p:ext uri="{19B8F6BF-5375-455C-9EA6-DF929625EA0E}">
        <p15:presenceInfo xmlns:p15="http://schemas.microsoft.com/office/powerpoint/2012/main" userId="Irem One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8497B0"/>
    <a:srgbClr val="538CBE"/>
    <a:srgbClr val="232323"/>
    <a:srgbClr val="CC0099"/>
    <a:srgbClr val="0000FF"/>
    <a:srgbClr val="FFA710"/>
    <a:srgbClr val="0075FF"/>
    <a:srgbClr val="0159C2"/>
    <a:srgbClr val="007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Stile chi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77" autoAdjust="0"/>
    <p:restoredTop sz="93979" autoAdjust="0"/>
  </p:normalViewPr>
  <p:slideViewPr>
    <p:cSldViewPr snapToGrid="0">
      <p:cViewPr>
        <p:scale>
          <a:sx n="150" d="100"/>
          <a:sy n="150" d="100"/>
        </p:scale>
        <p:origin x="234" y="-36"/>
      </p:cViewPr>
      <p:guideLst>
        <p:guide orient="horz" pos="873"/>
        <p:guide pos="249"/>
        <p:guide pos="4513"/>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5" d="100"/>
          <a:sy n="65" d="100"/>
        </p:scale>
        <p:origin x="3125"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275" cy="498366"/>
          </a:xfrm>
          <a:prstGeom prst="rect">
            <a:avLst/>
          </a:prstGeom>
        </p:spPr>
        <p:txBody>
          <a:bodyPr vert="horz" lIns="92464" tIns="46232" rIns="92464" bIns="46232" rtlCol="0"/>
          <a:lstStyle>
            <a:lvl1pPr algn="l">
              <a:defRPr sz="1200"/>
            </a:lvl1pPr>
          </a:lstStyle>
          <a:p>
            <a:endParaRPr lang="en-US" dirty="0"/>
          </a:p>
        </p:txBody>
      </p:sp>
      <p:sp>
        <p:nvSpPr>
          <p:cNvPr id="3" name="Date Placeholder 2"/>
          <p:cNvSpPr>
            <a:spLocks noGrp="1"/>
          </p:cNvSpPr>
          <p:nvPr>
            <p:ph type="dt" sz="quarter" idx="1"/>
          </p:nvPr>
        </p:nvSpPr>
        <p:spPr>
          <a:xfrm>
            <a:off x="3849862" y="0"/>
            <a:ext cx="2946275" cy="498366"/>
          </a:xfrm>
          <a:prstGeom prst="rect">
            <a:avLst/>
          </a:prstGeom>
        </p:spPr>
        <p:txBody>
          <a:bodyPr vert="horz" lIns="92464" tIns="46232" rIns="92464" bIns="46232" rtlCol="0"/>
          <a:lstStyle>
            <a:lvl1pPr algn="r">
              <a:defRPr sz="1200"/>
            </a:lvl1pPr>
          </a:lstStyle>
          <a:p>
            <a:fld id="{74E630EB-7E10-45D2-A1E2-934759DA1378}" type="datetimeFigureOut">
              <a:rPr lang="en-US" smtClean="0"/>
              <a:t>4/29/2026</a:t>
            </a:fld>
            <a:endParaRPr lang="en-US" dirty="0"/>
          </a:p>
        </p:txBody>
      </p:sp>
      <p:sp>
        <p:nvSpPr>
          <p:cNvPr id="4" name="Footer Placeholder 3"/>
          <p:cNvSpPr>
            <a:spLocks noGrp="1"/>
          </p:cNvSpPr>
          <p:nvPr>
            <p:ph type="ftr" sz="quarter" idx="2"/>
          </p:nvPr>
        </p:nvSpPr>
        <p:spPr>
          <a:xfrm>
            <a:off x="1" y="9428273"/>
            <a:ext cx="2946275" cy="498366"/>
          </a:xfrm>
          <a:prstGeom prst="rect">
            <a:avLst/>
          </a:prstGeom>
        </p:spPr>
        <p:txBody>
          <a:bodyPr vert="horz" lIns="92464" tIns="46232" rIns="92464" bIns="4623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49862" y="9428273"/>
            <a:ext cx="2946275" cy="498366"/>
          </a:xfrm>
          <a:prstGeom prst="rect">
            <a:avLst/>
          </a:prstGeom>
        </p:spPr>
        <p:txBody>
          <a:bodyPr vert="horz" lIns="92464" tIns="46232" rIns="92464" bIns="46232" rtlCol="0" anchor="b"/>
          <a:lstStyle>
            <a:lvl1pPr algn="r">
              <a:defRPr sz="1200"/>
            </a:lvl1pPr>
          </a:lstStyle>
          <a:p>
            <a:fld id="{3D64DA2F-C41B-4E0B-9EAE-F28132626E96}" type="slidenum">
              <a:rPr lang="en-US" smtClean="0"/>
              <a:t>‹#›</a:t>
            </a:fld>
            <a:endParaRPr lang="en-US" dirty="0"/>
          </a:p>
        </p:txBody>
      </p:sp>
    </p:spTree>
    <p:extLst>
      <p:ext uri="{BB962C8B-B14F-4D97-AF65-F5344CB8AC3E}">
        <p14:creationId xmlns:p14="http://schemas.microsoft.com/office/powerpoint/2010/main" val="4020998213"/>
      </p:ext>
    </p:extLst>
  </p:cSld>
  <p:clrMap bg1="lt1" tx1="dk1" bg2="lt2" tx2="dk2" accent1="accent1" accent2="accent2" accent3="accent3" accent4="accent4" accent5="accent5" accent6="accent6" hlink="hlink" folHlink="folHlink"/>
  <p:hf sldNum="0" hdr="0" dt="0"/>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12-04T13:43:45.058"/>
    </inkml:context>
    <inkml:brush xml:id="br0">
      <inkml:brushProperty name="width" value="0.035" units="cm"/>
      <inkml:brushProperty name="height" value="0.035" units="cm"/>
      <inkml:brushProperty name="color" value="#E71224"/>
    </inkml:brush>
  </inkml:definitions>
  <inkml:trace contextRef="#ctx0" brushRef="#br0">0 0 24575,'0'0'-8191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1"/>
            <a:ext cx="2945659" cy="498056"/>
          </a:xfrm>
          <a:prstGeom prst="rect">
            <a:avLst/>
          </a:prstGeom>
        </p:spPr>
        <p:txBody>
          <a:bodyPr vert="horz" lIns="97744" tIns="48872" rIns="97744" bIns="48872" rtlCol="0"/>
          <a:lstStyle>
            <a:lvl1pPr algn="l">
              <a:defRPr sz="1300"/>
            </a:lvl1pPr>
          </a:lstStyle>
          <a:p>
            <a:endParaRPr lang="it-IT"/>
          </a:p>
        </p:txBody>
      </p:sp>
      <p:sp>
        <p:nvSpPr>
          <p:cNvPr id="3" name="Segnaposto data 2"/>
          <p:cNvSpPr>
            <a:spLocks noGrp="1"/>
          </p:cNvSpPr>
          <p:nvPr>
            <p:ph type="dt" idx="1"/>
          </p:nvPr>
        </p:nvSpPr>
        <p:spPr>
          <a:xfrm>
            <a:off x="3850445" y="1"/>
            <a:ext cx="2945659" cy="498056"/>
          </a:xfrm>
          <a:prstGeom prst="rect">
            <a:avLst/>
          </a:prstGeom>
        </p:spPr>
        <p:txBody>
          <a:bodyPr vert="horz" lIns="97744" tIns="48872" rIns="97744" bIns="48872" rtlCol="0"/>
          <a:lstStyle>
            <a:lvl1pPr algn="r">
              <a:defRPr sz="1300"/>
            </a:lvl1pPr>
          </a:lstStyle>
          <a:p>
            <a:fld id="{DB783ADA-4D18-41FA-B0D1-C8A7B8BA1611}" type="datetimeFigureOut">
              <a:rPr lang="it-IT" smtClean="0"/>
              <a:pPr/>
              <a:t>29/04/2026</a:t>
            </a:fld>
            <a:endParaRPr lang="it-IT"/>
          </a:p>
        </p:txBody>
      </p:sp>
      <p:sp>
        <p:nvSpPr>
          <p:cNvPr id="4" name="Segnaposto immagine diapositiva 3"/>
          <p:cNvSpPr>
            <a:spLocks noGrp="1" noRot="1" noChangeAspect="1"/>
          </p:cNvSpPr>
          <p:nvPr>
            <p:ph type="sldImg" idx="2"/>
          </p:nvPr>
        </p:nvSpPr>
        <p:spPr>
          <a:xfrm>
            <a:off x="2214563" y="1239838"/>
            <a:ext cx="2368550" cy="3351212"/>
          </a:xfrm>
          <a:prstGeom prst="rect">
            <a:avLst/>
          </a:prstGeom>
          <a:noFill/>
          <a:ln w="12700">
            <a:solidFill>
              <a:prstClr val="black"/>
            </a:solidFill>
          </a:ln>
        </p:spPr>
        <p:txBody>
          <a:bodyPr vert="horz" lIns="97744" tIns="48872" rIns="97744" bIns="48872" rtlCol="0" anchor="ctr"/>
          <a:lstStyle/>
          <a:p>
            <a:endParaRPr lang="it-IT"/>
          </a:p>
        </p:txBody>
      </p:sp>
      <p:sp>
        <p:nvSpPr>
          <p:cNvPr id="5" name="Segnaposto note 4"/>
          <p:cNvSpPr>
            <a:spLocks noGrp="1"/>
          </p:cNvSpPr>
          <p:nvPr>
            <p:ph type="body" sz="quarter" idx="3"/>
          </p:nvPr>
        </p:nvSpPr>
        <p:spPr>
          <a:xfrm>
            <a:off x="679769" y="4777195"/>
            <a:ext cx="5438140" cy="3908615"/>
          </a:xfrm>
          <a:prstGeom prst="rect">
            <a:avLst/>
          </a:prstGeom>
        </p:spPr>
        <p:txBody>
          <a:bodyPr vert="horz" lIns="97744" tIns="48872" rIns="97744" bIns="48872"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8585"/>
            <a:ext cx="2945659" cy="498055"/>
          </a:xfrm>
          <a:prstGeom prst="rect">
            <a:avLst/>
          </a:prstGeom>
        </p:spPr>
        <p:txBody>
          <a:bodyPr vert="horz" lIns="97744" tIns="48872" rIns="97744" bIns="48872" rtlCol="0" anchor="b"/>
          <a:lstStyle>
            <a:lvl1pPr algn="l">
              <a:defRPr sz="1300"/>
            </a:lvl1pPr>
          </a:lstStyle>
          <a:p>
            <a:endParaRPr lang="it-IT"/>
          </a:p>
        </p:txBody>
      </p:sp>
      <p:sp>
        <p:nvSpPr>
          <p:cNvPr id="7" name="Segnaposto numero diapositiva 6"/>
          <p:cNvSpPr>
            <a:spLocks noGrp="1"/>
          </p:cNvSpPr>
          <p:nvPr>
            <p:ph type="sldNum" sz="quarter" idx="5"/>
          </p:nvPr>
        </p:nvSpPr>
        <p:spPr>
          <a:xfrm>
            <a:off x="3850445" y="9428585"/>
            <a:ext cx="2945659" cy="498055"/>
          </a:xfrm>
          <a:prstGeom prst="rect">
            <a:avLst/>
          </a:prstGeom>
        </p:spPr>
        <p:txBody>
          <a:bodyPr vert="horz" lIns="97744" tIns="48872" rIns="97744" bIns="48872" rtlCol="0" anchor="b"/>
          <a:lstStyle>
            <a:lvl1pPr algn="r">
              <a:defRPr sz="1300"/>
            </a:lvl1pPr>
          </a:lstStyle>
          <a:p>
            <a:fld id="{9EFDF88E-9A1A-4CCA-9672-563131FF1F32}" type="slidenum">
              <a:rPr lang="it-IT" smtClean="0"/>
              <a:pPr/>
              <a:t>‹#›</a:t>
            </a:fld>
            <a:endParaRPr lang="it-IT"/>
          </a:p>
        </p:txBody>
      </p:sp>
    </p:spTree>
    <p:extLst>
      <p:ext uri="{BB962C8B-B14F-4D97-AF65-F5344CB8AC3E}">
        <p14:creationId xmlns:p14="http://schemas.microsoft.com/office/powerpoint/2010/main" val="1280685739"/>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txBody>
          <a:bodyPr/>
          <a:lstStyle/>
          <a:p>
            <a:endParaRPr lang="en-CH" dirty="0"/>
          </a:p>
        </p:txBody>
      </p:sp>
      <p:sp>
        <p:nvSpPr>
          <p:cNvPr id="3" name="Segnaposto note 2"/>
          <p:cNvSpPr>
            <a:spLocks noGrp="1"/>
          </p:cNvSpPr>
          <p:nvPr>
            <p:ph type="body" idx="1"/>
          </p:nvPr>
        </p:nvSpPr>
        <p:spPr/>
        <p:txBody>
          <a:bodyPr/>
          <a:lstStyle/>
          <a:p>
            <a:endParaRPr lang="it-IT"/>
          </a:p>
        </p:txBody>
      </p:sp>
      <p:sp>
        <p:nvSpPr>
          <p:cNvPr id="5" name="Footer Placeholder 4">
            <a:extLst>
              <a:ext uri="{FF2B5EF4-FFF2-40B4-BE49-F238E27FC236}">
                <a16:creationId xmlns:a16="http://schemas.microsoft.com/office/drawing/2014/main" id="{E047757C-3363-5AFE-BA1E-32B30266B06A}"/>
              </a:ext>
            </a:extLst>
          </p:cNvPr>
          <p:cNvSpPr>
            <a:spLocks noGrp="1"/>
          </p:cNvSpPr>
          <p:nvPr>
            <p:ph type="ftr" sz="quarter" idx="4"/>
          </p:nvPr>
        </p:nvSpPr>
        <p:spPr/>
        <p:txBody>
          <a:bodyPr/>
          <a:lstStyle/>
          <a:p>
            <a:endParaRPr lang="it-IT"/>
          </a:p>
        </p:txBody>
      </p:sp>
    </p:spTree>
    <p:extLst>
      <p:ext uri="{BB962C8B-B14F-4D97-AF65-F5344CB8AC3E}">
        <p14:creationId xmlns:p14="http://schemas.microsoft.com/office/powerpoint/2010/main" val="2580980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2DF913-F61E-4984-3D1B-19C6B955AA08}"/>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3E584CE-19A5-A380-2765-B13B6C53EC26}"/>
              </a:ext>
            </a:extLst>
          </p:cNvPr>
          <p:cNvSpPr>
            <a:spLocks noGrp="1" noRot="1" noChangeAspect="1"/>
          </p:cNvSpPr>
          <p:nvPr>
            <p:ph type="sldImg"/>
          </p:nvPr>
        </p:nvSpPr>
        <p:spPr/>
        <p:txBody>
          <a:bodyPr/>
          <a:lstStyle/>
          <a:p>
            <a:endParaRPr lang="en-CH" dirty="0"/>
          </a:p>
        </p:txBody>
      </p:sp>
      <p:sp>
        <p:nvSpPr>
          <p:cNvPr id="3" name="Segnaposto note 2">
            <a:extLst>
              <a:ext uri="{FF2B5EF4-FFF2-40B4-BE49-F238E27FC236}">
                <a16:creationId xmlns:a16="http://schemas.microsoft.com/office/drawing/2014/main" id="{6AF97109-B966-7A62-1331-DB6BE125C551}"/>
              </a:ext>
            </a:extLst>
          </p:cNvPr>
          <p:cNvSpPr>
            <a:spLocks noGrp="1"/>
          </p:cNvSpPr>
          <p:nvPr>
            <p:ph type="body" idx="1"/>
          </p:nvPr>
        </p:nvSpPr>
        <p:spPr/>
        <p:txBody>
          <a:bodyPr/>
          <a:lstStyle/>
          <a:p>
            <a:endParaRPr lang="it-IT"/>
          </a:p>
        </p:txBody>
      </p:sp>
      <p:sp>
        <p:nvSpPr>
          <p:cNvPr id="5" name="Footer Placeholder 4">
            <a:extLst>
              <a:ext uri="{FF2B5EF4-FFF2-40B4-BE49-F238E27FC236}">
                <a16:creationId xmlns:a16="http://schemas.microsoft.com/office/drawing/2014/main" id="{0E47D3E9-8CD2-6641-FE20-05CAF89D7854}"/>
              </a:ext>
            </a:extLst>
          </p:cNvPr>
          <p:cNvSpPr>
            <a:spLocks noGrp="1"/>
          </p:cNvSpPr>
          <p:nvPr>
            <p:ph type="ftr" sz="quarter" idx="4"/>
          </p:nvPr>
        </p:nvSpPr>
        <p:spPr/>
        <p:txBody>
          <a:bodyPr/>
          <a:lstStyle/>
          <a:p>
            <a:endParaRPr lang="it-IT"/>
          </a:p>
        </p:txBody>
      </p:sp>
    </p:spTree>
    <p:extLst>
      <p:ext uri="{BB962C8B-B14F-4D97-AF65-F5344CB8AC3E}">
        <p14:creationId xmlns:p14="http://schemas.microsoft.com/office/powerpoint/2010/main" val="13606778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EFDF88E-9A1A-4CCA-9672-563131FF1F32}" type="slidenum">
              <a:rPr lang="it-IT" smtClean="0"/>
              <a:pPr/>
              <a:t>4</a:t>
            </a:fld>
            <a:endParaRPr lang="it-IT"/>
          </a:p>
        </p:txBody>
      </p:sp>
    </p:spTree>
    <p:extLst>
      <p:ext uri="{BB962C8B-B14F-4D97-AF65-F5344CB8AC3E}">
        <p14:creationId xmlns:p14="http://schemas.microsoft.com/office/powerpoint/2010/main" val="13398743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EFDF88E-9A1A-4CCA-9672-563131FF1F32}" type="slidenum">
              <a:rPr lang="it-IT" smtClean="0"/>
              <a:pPr/>
              <a:t>5</a:t>
            </a:fld>
            <a:endParaRPr lang="it-IT"/>
          </a:p>
        </p:txBody>
      </p:sp>
    </p:spTree>
    <p:extLst>
      <p:ext uri="{BB962C8B-B14F-4D97-AF65-F5344CB8AC3E}">
        <p14:creationId xmlns:p14="http://schemas.microsoft.com/office/powerpoint/2010/main" val="17239042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olo e contenuto">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13958827-39D2-4327-A49C-61AE9FEAB832}"/>
              </a:ext>
            </a:extLst>
          </p:cNvPr>
          <p:cNvSpPr/>
          <p:nvPr userDrawn="1"/>
        </p:nvSpPr>
        <p:spPr>
          <a:xfrm>
            <a:off x="254021" y="0"/>
            <a:ext cx="1508400" cy="692150"/>
          </a:xfrm>
          <a:prstGeom prst="rect">
            <a:avLst/>
          </a:prstGeom>
          <a:solidFill>
            <a:srgbClr val="1D1D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ctangle 8"/>
          <p:cNvSpPr>
            <a:spLocks noChangeArrowheads="1"/>
          </p:cNvSpPr>
          <p:nvPr userDrawn="1"/>
        </p:nvSpPr>
        <p:spPr bwMode="auto">
          <a:xfrm>
            <a:off x="254021" y="10212416"/>
            <a:ext cx="1508400" cy="485697"/>
          </a:xfrm>
          <a:prstGeom prst="rect">
            <a:avLst/>
          </a:prstGeom>
          <a:solidFill>
            <a:schemeClr val="tx1">
              <a:lumMod val="100000"/>
              <a:lumOff val="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it-IT" sz="1800"/>
          </a:p>
        </p:txBody>
      </p:sp>
      <p:sp>
        <p:nvSpPr>
          <p:cNvPr id="5" name="Footer Placeholder 4"/>
          <p:cNvSpPr>
            <a:spLocks noGrp="1"/>
          </p:cNvSpPr>
          <p:nvPr>
            <p:ph type="ftr" sz="quarter" idx="11"/>
          </p:nvPr>
        </p:nvSpPr>
        <p:spPr>
          <a:xfrm>
            <a:off x="1893107" y="10059959"/>
            <a:ext cx="4903477" cy="569240"/>
          </a:xfrm>
        </p:spPr>
        <p:txBody>
          <a:bodyPr/>
          <a:lstStyle/>
          <a:p>
            <a:r>
              <a:rPr lang="en-US" dirty="0"/>
              <a:t>The information reported in this document has been extrapolated from Bloomberg and external research sources, and subsequently re-elaborated by Azimut Investments S.A.  Please read the disclaimer at the end of this document</a:t>
            </a:r>
            <a:endParaRPr lang="it-IT" dirty="0"/>
          </a:p>
        </p:txBody>
      </p:sp>
      <p:sp>
        <p:nvSpPr>
          <p:cNvPr id="6" name="Slide Number Placeholder 5"/>
          <p:cNvSpPr>
            <a:spLocks noGrp="1"/>
          </p:cNvSpPr>
          <p:nvPr>
            <p:ph type="sldNum" sz="quarter" idx="12"/>
          </p:nvPr>
        </p:nvSpPr>
        <p:spPr>
          <a:xfrm>
            <a:off x="483139" y="10240401"/>
            <a:ext cx="1056142" cy="388798"/>
          </a:xfrm>
        </p:spPr>
        <p:txBody>
          <a:bodyPr/>
          <a:lstStyle>
            <a:lvl1pPr algn="ctr">
              <a:defRPr b="1">
                <a:solidFill>
                  <a:schemeClr val="bg1"/>
                </a:solidFill>
                <a:latin typeface="Century Gothic" panose="020B0502020202020204" pitchFamily="34" charset="0"/>
              </a:defRPr>
            </a:lvl1pPr>
          </a:lstStyle>
          <a:p>
            <a:fld id="{DD7A32DE-AB46-481C-A077-472A87B95DDA}" type="slidenum">
              <a:rPr lang="it-IT" smtClean="0"/>
              <a:pPr/>
              <a:t>‹#›</a:t>
            </a:fld>
            <a:r>
              <a:rPr lang="it-IT" dirty="0"/>
              <a:t> di </a:t>
            </a:r>
            <a:fld id="{DD7A32DE-AB46-481C-A077-472A87B95DDA}" type="slidenum">
              <a:rPr lang="it-IT" smtClean="0"/>
              <a:pPr/>
              <a:t>‹#›</a:t>
            </a:fld>
            <a:endParaRPr lang="it-IT" dirty="0"/>
          </a:p>
        </p:txBody>
      </p:sp>
      <p:sp>
        <p:nvSpPr>
          <p:cNvPr id="10" name="Rettangolo 9"/>
          <p:cNvSpPr/>
          <p:nvPr userDrawn="1"/>
        </p:nvSpPr>
        <p:spPr>
          <a:xfrm>
            <a:off x="2672848" y="389093"/>
            <a:ext cx="4595938" cy="276999"/>
          </a:xfrm>
          <a:prstGeom prst="rect">
            <a:avLst/>
          </a:prstGeom>
        </p:spPr>
        <p:txBody>
          <a:bodyPr wrap="square">
            <a:spAutoFit/>
          </a:bodyPr>
          <a:lstStyle/>
          <a:p>
            <a:pPr lvl="1" algn="r"/>
            <a:r>
              <a:rPr lang="it-IT" sz="1200" spc="840">
                <a:solidFill>
                  <a:srgbClr val="0698FF"/>
                </a:solidFill>
                <a:effectLst/>
                <a:latin typeface="Century Gothic" panose="020B0502020202020204" pitchFamily="34" charset="0"/>
                <a:ea typeface="Calibri" panose="020F0502020204030204" pitchFamily="34" charset="0"/>
                <a:cs typeface="FuturaLight"/>
              </a:rPr>
              <a:t>AZIMUT GLOBAL VIEW</a:t>
            </a:r>
            <a:endParaRPr lang="it-IT" sz="1200">
              <a:latin typeface="Century Gothic" panose="020B0502020202020204" pitchFamily="34" charset="0"/>
            </a:endParaRPr>
          </a:p>
        </p:txBody>
      </p:sp>
      <p:pic>
        <p:nvPicPr>
          <p:cNvPr id="4" name="Immagine 3">
            <a:extLst>
              <a:ext uri="{FF2B5EF4-FFF2-40B4-BE49-F238E27FC236}">
                <a16:creationId xmlns:a16="http://schemas.microsoft.com/office/drawing/2014/main" id="{F2A6F3CB-E141-4880-95E2-5386D67291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5617" y="155302"/>
            <a:ext cx="1125209" cy="381546"/>
          </a:xfrm>
          <a:prstGeom prst="rect">
            <a:avLst/>
          </a:prstGeom>
        </p:spPr>
      </p:pic>
    </p:spTree>
    <p:extLst>
      <p:ext uri="{BB962C8B-B14F-4D97-AF65-F5344CB8AC3E}">
        <p14:creationId xmlns:p14="http://schemas.microsoft.com/office/powerpoint/2010/main" val="1416461363"/>
      </p:ext>
    </p:extLst>
  </p:cSld>
  <p:clrMapOvr>
    <a:masterClrMapping/>
  </p:clrMapOvr>
  <p:extLst>
    <p:ext uri="{DCECCB84-F9BA-43D5-87BE-67443E8EF086}">
      <p15:sldGuideLst xmlns:p15="http://schemas.microsoft.com/office/powerpoint/2012/main">
        <p15:guide id="1" orient="horz" pos="3367">
          <p15:clr>
            <a:srgbClr val="FBAE40"/>
          </p15:clr>
        </p15:guide>
        <p15:guide id="2" pos="2449">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8" name="Text Box 22"/>
          <p:cNvSpPr txBox="1">
            <a:spLocks noChangeArrowheads="1"/>
          </p:cNvSpPr>
          <p:nvPr userDrawn="1"/>
        </p:nvSpPr>
        <p:spPr bwMode="auto">
          <a:xfrm>
            <a:off x="254021" y="2717227"/>
            <a:ext cx="1913018" cy="4213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177800" lvl="0" indent="-177800">
              <a:lnSpc>
                <a:spcPct val="100000"/>
              </a:lnSpc>
              <a:spcAft>
                <a:spcPts val="600"/>
              </a:spcAft>
              <a:buFont typeface="Symbol" panose="05050102010706020507" pitchFamily="18" charset="2"/>
              <a:buBlip>
                <a:blip r:embed="rId2"/>
              </a:buBlip>
            </a:pPr>
            <a:r>
              <a:rPr lang="en-US" sz="1100" b="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Milan</a:t>
            </a:r>
          </a:p>
          <a:p>
            <a:pPr marL="177800" lvl="0" indent="-177800">
              <a:lnSpc>
                <a:spcPct val="100000"/>
              </a:lnSpc>
              <a:spcAft>
                <a:spcPts val="600"/>
              </a:spcAft>
              <a:buFont typeface="Symbol" panose="05050102010706020507" pitchFamily="18" charset="2"/>
              <a:buBlip>
                <a:blip r:embed="rId2"/>
              </a:buBlip>
            </a:pPr>
            <a:r>
              <a:rPr lang="en-US"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Abu Dhabi</a:t>
            </a:r>
            <a:endParaRPr lang="tr-TR"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endParaRPr>
          </a:p>
          <a:p>
            <a:pPr marL="177800" lvl="0" indent="-177800">
              <a:lnSpc>
                <a:spcPct val="100000"/>
              </a:lnSpc>
              <a:spcAft>
                <a:spcPts val="600"/>
              </a:spcAft>
              <a:buFont typeface="Symbol" panose="05050102010706020507" pitchFamily="18" charset="2"/>
              <a:buBlip>
                <a:blip r:embed="rId2"/>
              </a:buBlip>
            </a:pPr>
            <a:r>
              <a:rPr lang="tr-TR"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Austin</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p>
            <a:pPr marL="177800" lvl="0" indent="-177800">
              <a:lnSpc>
                <a:spcPct val="100000"/>
              </a:lnSpc>
              <a:spcAft>
                <a:spcPts val="600"/>
              </a:spcAft>
              <a:buFont typeface="Symbol" panose="05050102010706020507" pitchFamily="18" charset="2"/>
              <a:buBlip>
                <a:blip r:embed="rId2"/>
              </a:buBlip>
            </a:pPr>
            <a:r>
              <a:rPr lang="en-US"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Cairo</a:t>
            </a:r>
          </a:p>
          <a:p>
            <a:pPr marL="177800" lvl="0" indent="-177800">
              <a:lnSpc>
                <a:spcPct val="100000"/>
              </a:lnSpc>
              <a:spcAft>
                <a:spcPts val="600"/>
              </a:spcAft>
              <a:buFont typeface="Symbol" panose="05050102010706020507" pitchFamily="18" charset="2"/>
              <a:buBlip>
                <a:blip r:embed="rId2"/>
              </a:buBlip>
            </a:pPr>
            <a:r>
              <a:rPr lang="en-US"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Chicago</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p>
            <a:pPr marL="177800" lvl="0" indent="-177800">
              <a:lnSpc>
                <a:spcPct val="100000"/>
              </a:lnSpc>
              <a:spcAft>
                <a:spcPts val="600"/>
              </a:spcAft>
              <a:buFont typeface="Symbol" panose="05050102010706020507" pitchFamily="18" charset="2"/>
              <a:buBlip>
                <a:blip r:embed="rId2"/>
              </a:buBlip>
            </a:pPr>
            <a:r>
              <a:rPr lang="en-US"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Dubai</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p>
            <a:pPr marL="177800" lvl="0" indent="-177800">
              <a:lnSpc>
                <a:spcPct val="100000"/>
              </a:lnSpc>
              <a:spcAft>
                <a:spcPts val="600"/>
              </a:spcAft>
              <a:buFont typeface="Symbol" panose="05050102010706020507" pitchFamily="18" charset="2"/>
              <a:buBlip>
                <a:blip r:embed="rId2"/>
              </a:buBlip>
            </a:pPr>
            <a:r>
              <a:rPr lang="en-US"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Dublin</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p>
            <a:pPr marL="177800" lvl="0" indent="-177800">
              <a:lnSpc>
                <a:spcPct val="100000"/>
              </a:lnSpc>
              <a:spcAft>
                <a:spcPts val="600"/>
              </a:spcAft>
              <a:buFont typeface="Symbol" panose="05050102010706020507" pitchFamily="18" charset="2"/>
              <a:buBlip>
                <a:blip r:embed="rId2"/>
              </a:buBlip>
            </a:pPr>
            <a:r>
              <a:rPr lang="en-US"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Hong Kong</a:t>
            </a:r>
          </a:p>
          <a:p>
            <a:pPr marL="177800" lvl="0" indent="-177800">
              <a:lnSpc>
                <a:spcPct val="100000"/>
              </a:lnSpc>
              <a:spcAft>
                <a:spcPts val="600"/>
              </a:spcAft>
              <a:buFont typeface="Symbol" panose="05050102010706020507" pitchFamily="18" charset="2"/>
              <a:buBlip>
                <a:blip r:embed="rId2"/>
              </a:buBlip>
            </a:pPr>
            <a:r>
              <a:rPr lang="en-US"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Estoril</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p>
            <a:pPr marL="177800" lvl="0" indent="-177800">
              <a:lnSpc>
                <a:spcPct val="100000"/>
              </a:lnSpc>
              <a:spcAft>
                <a:spcPts val="600"/>
              </a:spcAft>
              <a:buFont typeface="Symbol" panose="05050102010706020507" pitchFamily="18" charset="2"/>
              <a:buBlip>
                <a:blip r:embed="rId2"/>
              </a:buBlip>
            </a:pPr>
            <a:r>
              <a:rPr lang="en-US"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Istanbul</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p>
            <a:pPr marL="177800" lvl="0" indent="-177800">
              <a:lnSpc>
                <a:spcPct val="100000"/>
              </a:lnSpc>
              <a:spcAft>
                <a:spcPts val="600"/>
              </a:spcAft>
              <a:buFont typeface="Symbol" panose="05050102010706020507" pitchFamily="18" charset="2"/>
              <a:buBlip>
                <a:blip r:embed="rId2"/>
              </a:buBlip>
            </a:pPr>
            <a:r>
              <a:rPr lang="en-US"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Lugano</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p>
            <a:pPr marL="177800" lvl="0" indent="-177800">
              <a:lnSpc>
                <a:spcPct val="100000"/>
              </a:lnSpc>
              <a:spcAft>
                <a:spcPts val="600"/>
              </a:spcAft>
              <a:buFont typeface="Symbol" panose="05050102010706020507" pitchFamily="18" charset="2"/>
              <a:buBlip>
                <a:blip r:embed="rId2"/>
              </a:buBlip>
            </a:pPr>
            <a:r>
              <a:rPr lang="en-US"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Luxembourg</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p>
            <a:pPr marL="177800" lvl="0" indent="-177800">
              <a:lnSpc>
                <a:spcPct val="100000"/>
              </a:lnSpc>
              <a:spcAft>
                <a:spcPts val="600"/>
              </a:spcAft>
              <a:buFont typeface="Symbol" panose="05050102010706020507" pitchFamily="18" charset="2"/>
              <a:buBlip>
                <a:blip r:embed="rId2"/>
              </a:buBlip>
            </a:pPr>
            <a:r>
              <a:rPr lang="en-US"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Mexico City</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p>
            <a:pPr marL="177800" lvl="0" indent="-177800">
              <a:lnSpc>
                <a:spcPct val="100000"/>
              </a:lnSpc>
              <a:spcAft>
                <a:spcPts val="600"/>
              </a:spcAft>
              <a:buFont typeface="Symbol" panose="05050102010706020507" pitchFamily="18" charset="2"/>
              <a:buBlip>
                <a:blip r:embed="rId2"/>
              </a:buBlip>
            </a:pPr>
            <a:r>
              <a:rPr lang="en-US"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Miami</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p>
            <a:pPr marL="177800" lvl="0" indent="-177800">
              <a:lnSpc>
                <a:spcPct val="100000"/>
              </a:lnSpc>
              <a:spcAft>
                <a:spcPts val="600"/>
              </a:spcAft>
              <a:buFont typeface="Symbol" panose="05050102010706020507" pitchFamily="18" charset="2"/>
              <a:buBlip>
                <a:blip r:embed="rId2"/>
              </a:buBlip>
            </a:pPr>
            <a:r>
              <a:rPr lang="en-US"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Monaco</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p>
            <a:pPr marL="177800" lvl="0" indent="-177800">
              <a:lnSpc>
                <a:spcPct val="100000"/>
              </a:lnSpc>
              <a:spcAft>
                <a:spcPts val="600"/>
              </a:spcAft>
              <a:buFont typeface="Symbol" panose="05050102010706020507" pitchFamily="18" charset="2"/>
              <a:buBlip>
                <a:blip r:embed="rId2"/>
              </a:buBlip>
            </a:pPr>
            <a:r>
              <a:rPr lang="en-US"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New York</a:t>
            </a:r>
          </a:p>
          <a:p>
            <a:pPr marL="177800" lvl="0" indent="-177800">
              <a:lnSpc>
                <a:spcPct val="100000"/>
              </a:lnSpc>
              <a:spcAft>
                <a:spcPts val="600"/>
              </a:spcAft>
              <a:buFont typeface="Symbol" panose="05050102010706020507" pitchFamily="18" charset="2"/>
              <a:buBlip>
                <a:blip r:embed="rId2"/>
              </a:buBlip>
            </a:pPr>
            <a:r>
              <a:rPr lang="en-US"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Santiago</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p>
            <a:pPr marL="177800" lvl="0" indent="-177800">
              <a:lnSpc>
                <a:spcPct val="100000"/>
              </a:lnSpc>
              <a:spcAft>
                <a:spcPts val="600"/>
              </a:spcAft>
              <a:buFont typeface="Symbol" panose="05050102010706020507" pitchFamily="18" charset="2"/>
              <a:buBlip>
                <a:blip r:embed="rId2"/>
              </a:buBlip>
            </a:pPr>
            <a:r>
              <a:rPr lang="en-US"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São Paulo</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p>
            <a:pPr marL="177800" lvl="0" indent="-177800">
              <a:lnSpc>
                <a:spcPct val="100000"/>
              </a:lnSpc>
              <a:spcAft>
                <a:spcPts val="600"/>
              </a:spcAft>
              <a:buFont typeface="Symbol" panose="05050102010706020507" pitchFamily="18" charset="2"/>
              <a:buBlip>
                <a:blip r:embed="rId2"/>
              </a:buBlip>
            </a:pPr>
            <a:r>
              <a:rPr lang="en-US"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Shanghai</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p>
            <a:pPr marL="177800" lvl="0" indent="-177800">
              <a:lnSpc>
                <a:spcPct val="100000"/>
              </a:lnSpc>
              <a:spcAft>
                <a:spcPts val="600"/>
              </a:spcAft>
              <a:buFont typeface="Symbol" panose="05050102010706020507" pitchFamily="18" charset="2"/>
              <a:buBlip>
                <a:blip r:embed="rId2"/>
              </a:buBlip>
            </a:pPr>
            <a:r>
              <a:rPr lang="en-US"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Singapore</a:t>
            </a:r>
            <a:endParaRPr lang="tr-TR"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endParaRPr>
          </a:p>
          <a:p>
            <a:pPr marL="177800" lvl="0" indent="-177800">
              <a:lnSpc>
                <a:spcPct val="100000"/>
              </a:lnSpc>
              <a:spcAft>
                <a:spcPts val="600"/>
              </a:spcAft>
              <a:buFont typeface="Symbol" panose="05050102010706020507" pitchFamily="18" charset="2"/>
              <a:buBlip>
                <a:blip r:embed="rId2"/>
              </a:buBlip>
            </a:pPr>
            <a:r>
              <a:rPr lang="tr-TR"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St Louis</a:t>
            </a:r>
            <a:r>
              <a:rPr lang="tr-TR" sz="1000" baseline="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p>
            <a:pPr marL="177800" lvl="0" indent="-177800">
              <a:lnSpc>
                <a:spcPct val="100000"/>
              </a:lnSpc>
              <a:spcAft>
                <a:spcPts val="600"/>
              </a:spcAft>
              <a:buFont typeface="Symbol" panose="05050102010706020507" pitchFamily="18" charset="2"/>
              <a:buBlip>
                <a:blip r:embed="rId2"/>
              </a:buBlip>
            </a:pPr>
            <a:r>
              <a:rPr lang="en-US"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Sydney</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p>
            <a:pPr marL="177800" lvl="0" indent="-177800">
              <a:lnSpc>
                <a:spcPct val="100000"/>
              </a:lnSpc>
              <a:spcAft>
                <a:spcPts val="600"/>
              </a:spcAft>
              <a:buFont typeface="Symbol" panose="05050102010706020507" pitchFamily="18" charset="2"/>
              <a:buBlip>
                <a:blip r:embed="rId2"/>
              </a:buBlip>
            </a:pPr>
            <a:r>
              <a:rPr lang="en-US" sz="1000"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Taipei</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Footer Placeholder 4"/>
          <p:cNvSpPr>
            <a:spLocks noGrp="1"/>
          </p:cNvSpPr>
          <p:nvPr userDrawn="1">
            <p:ph type="ftr" sz="quarter" idx="11"/>
          </p:nvPr>
        </p:nvSpPr>
        <p:spPr>
          <a:xfrm>
            <a:off x="1931727" y="10034812"/>
            <a:ext cx="5055532" cy="569240"/>
          </a:xfrm>
        </p:spPr>
        <p:txBody>
          <a:bodyPr/>
          <a:lstStyle>
            <a:lvl1pPr>
              <a:defRPr sz="800"/>
            </a:lvl1pPr>
          </a:lstStyle>
          <a:p>
            <a:r>
              <a:rPr lang="en-US" dirty="0"/>
              <a:t>The information reported in this document has been extrapolated from Bloomberg and external research sources, and subsequently re-elaborated by Azimut Investments S.A.  Please read the disclaimer at the end of this document</a:t>
            </a:r>
          </a:p>
        </p:txBody>
      </p:sp>
      <p:pic>
        <p:nvPicPr>
          <p:cNvPr id="7" name="Immagine 6" descr="Testata.jpg"/>
          <p:cNvPicPr/>
          <p:nvPr userDrawn="1"/>
        </p:nvPicPr>
        <p:blipFill>
          <a:blip r:embed="rId3" cstate="print"/>
          <a:stretch>
            <a:fillRect/>
          </a:stretch>
        </p:blipFill>
        <p:spPr>
          <a:xfrm>
            <a:off x="254021" y="131442"/>
            <a:ext cx="7048800" cy="1208414"/>
          </a:xfrm>
          <a:prstGeom prst="rect">
            <a:avLst/>
          </a:prstGeom>
        </p:spPr>
      </p:pic>
      <p:sp>
        <p:nvSpPr>
          <p:cNvPr id="9" name="Text Box 21"/>
          <p:cNvSpPr txBox="1">
            <a:spLocks noChangeArrowheads="1"/>
          </p:cNvSpPr>
          <p:nvPr userDrawn="1"/>
        </p:nvSpPr>
        <p:spPr bwMode="auto">
          <a:xfrm>
            <a:off x="254021" y="2132123"/>
            <a:ext cx="1118582" cy="848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nSpc>
                <a:spcPct val="100000"/>
              </a:lnSpc>
              <a:spcAft>
                <a:spcPts val="0"/>
              </a:spcAft>
            </a:pPr>
            <a:r>
              <a:rPr lang="it-IT" sz="1100" b="1">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Azimut</a:t>
            </a:r>
          </a:p>
          <a:p>
            <a:pPr>
              <a:lnSpc>
                <a:spcPct val="100000"/>
              </a:lnSpc>
              <a:spcAft>
                <a:spcPts val="0"/>
              </a:spcAft>
            </a:pPr>
            <a:r>
              <a:rPr lang="it-IT" sz="1100" b="1" baseline="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Global</a:t>
            </a:r>
          </a:p>
          <a:p>
            <a:pPr>
              <a:lnSpc>
                <a:spcPct val="100000"/>
              </a:lnSpc>
              <a:spcAft>
                <a:spcPts val="0"/>
              </a:spcAft>
            </a:pPr>
            <a:r>
              <a:rPr lang="it-IT" sz="1100" b="1" baseline="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Network</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Rectangle 8"/>
          <p:cNvSpPr>
            <a:spLocks noChangeArrowheads="1"/>
          </p:cNvSpPr>
          <p:nvPr userDrawn="1"/>
        </p:nvSpPr>
        <p:spPr bwMode="auto">
          <a:xfrm>
            <a:off x="254021" y="10212416"/>
            <a:ext cx="1508400" cy="485697"/>
          </a:xfrm>
          <a:prstGeom prst="rect">
            <a:avLst/>
          </a:prstGeom>
          <a:solidFill>
            <a:schemeClr val="tx1">
              <a:lumMod val="100000"/>
              <a:lumOff val="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it-IT" sz="1800"/>
          </a:p>
        </p:txBody>
      </p:sp>
      <p:sp>
        <p:nvSpPr>
          <p:cNvPr id="6" name="Slide Number Placeholder 5"/>
          <p:cNvSpPr>
            <a:spLocks noGrp="1"/>
          </p:cNvSpPr>
          <p:nvPr userDrawn="1">
            <p:ph type="sldNum" sz="quarter" idx="12"/>
          </p:nvPr>
        </p:nvSpPr>
        <p:spPr>
          <a:xfrm>
            <a:off x="423327" y="10250599"/>
            <a:ext cx="1161756" cy="353453"/>
          </a:xfrm>
        </p:spPr>
        <p:txBody>
          <a:bodyPr/>
          <a:lstStyle>
            <a:lvl1pPr algn="ctr">
              <a:defRPr b="1">
                <a:solidFill>
                  <a:schemeClr val="bg1"/>
                </a:solidFill>
                <a:latin typeface="Century Gothic" panose="020B0502020202020204" pitchFamily="34" charset="0"/>
              </a:defRPr>
            </a:lvl1pPr>
          </a:lstStyle>
          <a:p>
            <a:fld id="{DD7A32DE-AB46-481C-A077-472A87B95DDA}" type="slidenum">
              <a:rPr lang="it-IT" smtClean="0"/>
              <a:pPr/>
              <a:t>‹#›</a:t>
            </a:fld>
            <a:r>
              <a:rPr lang="it-IT" dirty="0"/>
              <a:t> di </a:t>
            </a:r>
            <a:fld id="{DD7A32DE-AB46-481C-A077-472A87B95DDA}" type="slidenum">
              <a:rPr lang="it-IT" smtClean="0"/>
              <a:pPr/>
              <a:t>‹#›</a:t>
            </a:fld>
            <a:endParaRPr lang="it-IT" dirty="0"/>
          </a:p>
        </p:txBody>
      </p:sp>
      <p:sp>
        <p:nvSpPr>
          <p:cNvPr id="2" name="Rettangolo 1">
            <a:extLst>
              <a:ext uri="{FF2B5EF4-FFF2-40B4-BE49-F238E27FC236}">
                <a16:creationId xmlns:a16="http://schemas.microsoft.com/office/drawing/2014/main" id="{857CFBC6-23F0-4A3F-8B2A-32147D91AC49}"/>
              </a:ext>
            </a:extLst>
          </p:cNvPr>
          <p:cNvSpPr/>
          <p:nvPr userDrawn="1"/>
        </p:nvSpPr>
        <p:spPr>
          <a:xfrm>
            <a:off x="377825" y="193675"/>
            <a:ext cx="1695450" cy="492125"/>
          </a:xfrm>
          <a:prstGeom prst="rect">
            <a:avLst/>
          </a:prstGeom>
          <a:solidFill>
            <a:srgbClr val="1D1D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4" name="Immagine 3">
            <a:extLst>
              <a:ext uri="{FF2B5EF4-FFF2-40B4-BE49-F238E27FC236}">
                <a16:creationId xmlns:a16="http://schemas.microsoft.com/office/drawing/2014/main" id="{079D6C5B-E844-4F9B-8FDB-CE8E59D23188}"/>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23327" y="193675"/>
            <a:ext cx="1357681" cy="460375"/>
          </a:xfrm>
          <a:prstGeom prst="rect">
            <a:avLst/>
          </a:prstGeom>
        </p:spPr>
      </p:pic>
    </p:spTree>
    <p:extLst>
      <p:ext uri="{BB962C8B-B14F-4D97-AF65-F5344CB8AC3E}">
        <p14:creationId xmlns:p14="http://schemas.microsoft.com/office/powerpoint/2010/main" val="834368905"/>
      </p:ext>
    </p:extLst>
  </p:cSld>
  <p:clrMapOvr>
    <a:masterClrMapping/>
  </p:clrMapOvr>
  <p:extLst>
    <p:ext uri="{DCECCB84-F9BA-43D5-87BE-67443E8EF086}">
      <p15:sldGuideLst xmlns:p15="http://schemas.microsoft.com/office/powerpoint/2012/main">
        <p15:guide id="1" orient="horz" pos="3367">
          <p15:clr>
            <a:srgbClr val="FBAE40"/>
          </p15:clr>
        </p15:guide>
        <p15:guide id="2" pos="238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endParaRPr lang="it-IT"/>
          </a:p>
        </p:txBody>
      </p:sp>
      <p:sp>
        <p:nvSpPr>
          <p:cNvPr id="5" name="Footer Placeholder 4"/>
          <p:cNvSpPr>
            <a:spLocks noGrp="1"/>
          </p:cNvSpPr>
          <p:nvPr>
            <p:ph type="ftr" sz="quarter" idx="3"/>
          </p:nvPr>
        </p:nvSpPr>
        <p:spPr>
          <a:xfrm>
            <a:off x="2220654" y="9909729"/>
            <a:ext cx="3118365" cy="569240"/>
          </a:xfrm>
          <a:prstGeom prst="rect">
            <a:avLst/>
          </a:prstGeom>
        </p:spPr>
        <p:txBody>
          <a:bodyPr vert="horz" lIns="91440" tIns="45720" rIns="91440" bIns="45720" rtlCol="0" anchor="ctr"/>
          <a:lstStyle>
            <a:lvl1pPr algn="ctr">
              <a:defRPr sz="992">
                <a:solidFill>
                  <a:schemeClr val="tx1">
                    <a:tint val="75000"/>
                  </a:schemeClr>
                </a:solidFill>
              </a:defRPr>
            </a:lvl1pPr>
          </a:lstStyle>
          <a:p>
            <a:r>
              <a:rPr lang="en-US" dirty="0"/>
              <a:t>The information reported in this document has been extrapolated from Bloomberg and external research sources, and subsequently re-elaborated by Azimut Investments S.A.  Please read the disclaimer at the end of this document</a:t>
            </a:r>
            <a:endParaRPr lang="it-IT" dirty="0"/>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DD7A32DE-AB46-481C-A077-472A87B95DDA}" type="slidenum">
              <a:rPr lang="it-IT" smtClean="0"/>
              <a:pPr/>
              <a:t>‹#›</a:t>
            </a:fld>
            <a:endParaRPr lang="it-IT" dirty="0"/>
          </a:p>
        </p:txBody>
      </p:sp>
    </p:spTree>
    <p:extLst>
      <p:ext uri="{BB962C8B-B14F-4D97-AF65-F5344CB8AC3E}">
        <p14:creationId xmlns:p14="http://schemas.microsoft.com/office/powerpoint/2010/main" val="3641389107"/>
      </p:ext>
    </p:extLst>
  </p:cSld>
  <p:clrMap bg1="lt1" tx1="dk1" bg2="lt2" tx2="dk2" accent1="accent1" accent2="accent2" accent3="accent3" accent4="accent4" accent5="accent5" accent6="accent6" hlink="hlink" folHlink="folHlink"/>
  <p:sldLayoutIdLst>
    <p:sldLayoutId id="2147483699" r:id="rId1"/>
    <p:sldLayoutId id="2147483700" r:id="rId2"/>
  </p:sldLayoutIdLst>
  <p:hf hdr="0" dt="0"/>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4.xml"/><Relationship Id="rId1" Type="http://schemas.openxmlformats.org/officeDocument/2006/relationships/slideLayout" Target="../slideLayouts/slideLayout1.xml"/><Relationship Id="rId11" Type="http://schemas.openxmlformats.org/officeDocument/2006/relationships/image" Target="../media/image7.png"/><Relationship Id="rId10" Type="http://schemas.openxmlformats.org/officeDocument/2006/relationships/image" Target="../media/image2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 Box 32"/>
          <p:cNvSpPr txBox="1">
            <a:spLocks noChangeArrowheads="1"/>
          </p:cNvSpPr>
          <p:nvPr/>
        </p:nvSpPr>
        <p:spPr bwMode="auto">
          <a:xfrm>
            <a:off x="1902536" y="4624631"/>
            <a:ext cx="5447498" cy="5478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just"/>
            <a:r>
              <a:rPr lang="en-US" sz="1600" b="1" spc="-10" noProof="0" dirty="0">
                <a:latin typeface="Century Gothic" panose="020B0502020202020204" pitchFamily="34" charset="0"/>
                <a:cs typeface="Times New Roman" panose="02020603050405020304" pitchFamily="18" charset="0"/>
              </a:rPr>
              <a:t>The AI Value Shift: Navigating Scarcity, Software Squeeze, and Global Bifurcation</a:t>
            </a:r>
          </a:p>
          <a:p>
            <a:pPr algn="just"/>
            <a:endParaRPr lang="en-US" sz="800" b="1" strike="sngStrike" spc="-10" noProof="0" dirty="0">
              <a:latin typeface="Century Gothic" panose="020B0502020202020204" pitchFamily="34" charset="0"/>
            </a:endParaRPr>
          </a:p>
          <a:p>
            <a:pPr marL="171450" indent="-171450" algn="just">
              <a:buFont typeface="Arial" panose="020B0604020202020204" pitchFamily="34" charset="0"/>
              <a:buChar char="•"/>
            </a:pPr>
            <a:r>
              <a:rPr lang="en-US" sz="1000" b="1" spc="-10" dirty="0">
                <a:latin typeface="Century Gothic" panose="020B0502020202020204" pitchFamily="34" charset="0"/>
              </a:rPr>
              <a:t>The semiconductor ecosystem, particularly high-performance memory, remains the most attractive area for capital as structural supply bottlenecks and the AI feedback loop support high revenue visibility and margin resilience.</a:t>
            </a:r>
          </a:p>
          <a:p>
            <a:pPr algn="just"/>
            <a:endParaRPr lang="en-US" sz="1000" b="1" spc="-10" dirty="0">
              <a:latin typeface="Century Gothic" panose="020B0502020202020204" pitchFamily="34" charset="0"/>
            </a:endParaRPr>
          </a:p>
          <a:p>
            <a:pPr marL="171450" indent="-171450" algn="just">
              <a:buFont typeface="Arial" panose="020B0604020202020204" pitchFamily="34" charset="0"/>
              <a:buChar char="•"/>
            </a:pPr>
            <a:r>
              <a:rPr lang="en-US" sz="1000" b="1" spc="-10" dirty="0">
                <a:latin typeface="Century Gothic" panose="020B0502020202020204" pitchFamily="34" charset="0"/>
              </a:rPr>
              <a:t>While the software sector has already undergone significant valuation de-rating, it remains at risk of a fundamental structural shift as AI-enabled in-house development threatens the long-term revenue growth of traditional vendors.</a:t>
            </a:r>
          </a:p>
          <a:p>
            <a:pPr algn="just"/>
            <a:endParaRPr lang="en-US" sz="1000" b="1" spc="-10" dirty="0">
              <a:latin typeface="Century Gothic" panose="020B0502020202020204" pitchFamily="34" charset="0"/>
            </a:endParaRPr>
          </a:p>
          <a:p>
            <a:pPr marL="171450" indent="-171450" algn="just">
              <a:buFont typeface="Arial" panose="020B0604020202020204" pitchFamily="34" charset="0"/>
              <a:buChar char="•"/>
            </a:pPr>
            <a:r>
              <a:rPr lang="en-US" sz="1000" b="1" spc="-10" dirty="0">
                <a:latin typeface="Century Gothic" panose="020B0502020202020204" pitchFamily="34" charset="0"/>
              </a:rPr>
              <a:t>China’s coordinated humanoid robotics initiative represents a critical long-term thematic play, leveraging government-backed data collection centers to automate industrial production and sustain growth despite demographic headwinds.</a:t>
            </a:r>
          </a:p>
          <a:p>
            <a:pPr algn="just"/>
            <a:endParaRPr lang="en-US" sz="1000" b="1" spc="-10" dirty="0">
              <a:solidFill>
                <a:srgbClr val="595959"/>
              </a:solidFill>
              <a:latin typeface="Century Gothic" panose="020B0502020202020204" pitchFamily="34" charset="0"/>
            </a:endParaRPr>
          </a:p>
          <a:p>
            <a:pPr algn="just"/>
            <a:r>
              <a:rPr lang="en-US" sz="1000" dirty="0">
                <a:solidFill>
                  <a:srgbClr val="595959"/>
                </a:solidFill>
                <a:latin typeface="Century Gothic" panose="020B0502020202020204" pitchFamily="34" charset="0"/>
              </a:rPr>
              <a:t>In financial markets, one of the most hotly debated topics in recent years has been artificial intelligence, with conflicting views on whether the market has been overly optimistic in assessing the prospects of stocks linked to the development of this new technology, as well as on its impact on existing business models and employment.</a:t>
            </a:r>
          </a:p>
          <a:p>
            <a:pPr algn="just"/>
            <a:endParaRPr lang="en-US" sz="1000" dirty="0">
              <a:solidFill>
                <a:srgbClr val="595959"/>
              </a:solidFill>
              <a:latin typeface="Century Gothic" panose="020B0502020202020204" pitchFamily="34" charset="0"/>
            </a:endParaRPr>
          </a:p>
          <a:p>
            <a:pPr algn="just"/>
            <a:r>
              <a:rPr lang="en-US" sz="1000" dirty="0">
                <a:solidFill>
                  <a:srgbClr val="595959"/>
                </a:solidFill>
                <a:latin typeface="Century Gothic" panose="020B0502020202020204" pitchFamily="34" charset="0"/>
              </a:rPr>
              <a:t>Following several recent sector conferences with leading technology companies, the key takeaways are clear and worth highlighting.</a:t>
            </a:r>
          </a:p>
          <a:p>
            <a:pPr algn="just"/>
            <a:endParaRPr lang="en-US" sz="1000" dirty="0">
              <a:solidFill>
                <a:srgbClr val="595959"/>
              </a:solidFill>
              <a:latin typeface="Century Gothic" panose="020B0502020202020204" pitchFamily="34" charset="0"/>
            </a:endParaRPr>
          </a:p>
          <a:p>
            <a:pPr algn="just"/>
            <a:r>
              <a:rPr lang="en-US" sz="1000" dirty="0">
                <a:solidFill>
                  <a:srgbClr val="595959"/>
                </a:solidFill>
                <a:latin typeface="Century Gothic" panose="020B0502020202020204" pitchFamily="34" charset="0"/>
              </a:rPr>
              <a:t>Demand for both advanced logic and high-performance memory continues to exceed supply, supported by a positive feedback loop: better AI systems drive more usage, which in turn drives further demand for computing power and memory. This is particularly supportive for the entire semiconductor sector, as demand for AI-related semiconductors is expected to exceed available capacity for years. Increasing production capacity takes time and is constrained by the complexity of manufacturing and the pace at which new facilities can be built. </a:t>
            </a:r>
          </a:p>
          <a:p>
            <a:pPr algn="just"/>
            <a:endParaRPr lang="en-US" sz="1000" dirty="0">
              <a:solidFill>
                <a:srgbClr val="595959"/>
              </a:solidFill>
              <a:latin typeface="Century Gothic" panose="020B0502020202020204" pitchFamily="34" charset="0"/>
            </a:endParaRPr>
          </a:p>
          <a:p>
            <a:pPr algn="just"/>
            <a:r>
              <a:rPr lang="en-US" sz="1000" dirty="0">
                <a:solidFill>
                  <a:srgbClr val="595959"/>
                </a:solidFill>
                <a:latin typeface="Century Gothic" panose="020B0502020202020204" pitchFamily="34" charset="0"/>
              </a:rPr>
              <a:t>This keeps the balance between demand and supply tight and supports a favorable environment for chip producers, supporting strong revenue visibility, resilient margins, and sustained earnings growth across key parts of the semiconductor ecosystem. </a:t>
            </a:r>
          </a:p>
        </p:txBody>
      </p:sp>
      <p:sp>
        <p:nvSpPr>
          <p:cNvPr id="5" name="Text Box 5"/>
          <p:cNvSpPr txBox="1">
            <a:spLocks noChangeArrowheads="1"/>
          </p:cNvSpPr>
          <p:nvPr/>
        </p:nvSpPr>
        <p:spPr bwMode="auto">
          <a:xfrm>
            <a:off x="5680648" y="34182"/>
            <a:ext cx="850900" cy="1511877"/>
          </a:xfrm>
          <a:prstGeom prst="rect">
            <a:avLst/>
          </a:prstGeom>
          <a:solidFill>
            <a:srgbClr val="0698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gn="ctr">
              <a:lnSpc>
                <a:spcPct val="115000"/>
              </a:lnSpc>
            </a:pPr>
            <a:r>
              <a:rPr lang="en-US" sz="2800" noProof="0" dirty="0">
                <a:solidFill>
                  <a:srgbClr val="FFFFFF"/>
                </a:solidFill>
                <a:latin typeface="Century Gothic" panose="020B0502020202020204" pitchFamily="34" charset="0"/>
                <a:ea typeface="Calibri" panose="020F0502020204030204" pitchFamily="34" charset="0"/>
                <a:cs typeface="Times New Roman" panose="02020603050405020304" pitchFamily="18" charset="0"/>
              </a:rPr>
              <a:t>27.</a:t>
            </a:r>
            <a:endParaRPr lang="en-US" sz="1000" noProof="0" dirty="0">
              <a:latin typeface="Century Gothic" panose="020B0502020202020204" pitchFamily="34" charset="0"/>
              <a:ea typeface="Calibri" panose="020F0502020204030204" pitchFamily="34" charset="0"/>
              <a:cs typeface="Times New Roman" panose="02020603050405020304" pitchFamily="18" charset="0"/>
            </a:endParaRPr>
          </a:p>
          <a:p>
            <a:pPr algn="ctr">
              <a:lnSpc>
                <a:spcPct val="115000"/>
              </a:lnSpc>
            </a:pPr>
            <a:r>
              <a:rPr lang="en-US" sz="2800" noProof="0" dirty="0">
                <a:solidFill>
                  <a:srgbClr val="FFFFFF"/>
                </a:solidFill>
                <a:latin typeface="Century Gothic" panose="020B0502020202020204" pitchFamily="34" charset="0"/>
                <a:ea typeface="Calibri" panose="020F0502020204030204" pitchFamily="34" charset="0"/>
                <a:cs typeface="Times New Roman" panose="02020603050405020304" pitchFamily="18" charset="0"/>
              </a:rPr>
              <a:t>04.</a:t>
            </a:r>
            <a:endParaRPr lang="en-US" sz="1000" noProof="0" dirty="0">
              <a:latin typeface="Century Gothic" panose="020B0502020202020204" pitchFamily="34" charset="0"/>
              <a:ea typeface="Calibri" panose="020F0502020204030204" pitchFamily="34" charset="0"/>
              <a:cs typeface="Times New Roman" panose="02020603050405020304" pitchFamily="18" charset="0"/>
            </a:endParaRPr>
          </a:p>
          <a:p>
            <a:pPr>
              <a:lnSpc>
                <a:spcPct val="115000"/>
              </a:lnSpc>
            </a:pPr>
            <a:r>
              <a:rPr lang="en-US" sz="2400" noProof="0" dirty="0">
                <a:solidFill>
                  <a:srgbClr val="FFFFFF"/>
                </a:solidFill>
                <a:latin typeface="Century Gothic" panose="020B0502020202020204" pitchFamily="34" charset="0"/>
                <a:ea typeface="Calibri" panose="020F0502020204030204" pitchFamily="34" charset="0"/>
                <a:cs typeface="Times New Roman" panose="02020603050405020304" pitchFamily="18" charset="0"/>
              </a:rPr>
              <a:t> </a:t>
            </a:r>
            <a:r>
              <a:rPr lang="en-US" sz="2800" noProof="0" dirty="0">
                <a:solidFill>
                  <a:srgbClr val="FFFFFF"/>
                </a:solidFill>
                <a:latin typeface="Century Gothic" panose="020B0502020202020204" pitchFamily="34" charset="0"/>
                <a:ea typeface="Calibri" panose="020F0502020204030204" pitchFamily="34" charset="0"/>
                <a:cs typeface="Times New Roman" panose="02020603050405020304" pitchFamily="18" charset="0"/>
              </a:rPr>
              <a:t> 26</a:t>
            </a:r>
          </a:p>
        </p:txBody>
      </p:sp>
      <p:sp>
        <p:nvSpPr>
          <p:cNvPr id="23" name="Text Box 24"/>
          <p:cNvSpPr txBox="1">
            <a:spLocks noChangeArrowheads="1"/>
          </p:cNvSpPr>
          <p:nvPr/>
        </p:nvSpPr>
        <p:spPr bwMode="auto">
          <a:xfrm>
            <a:off x="2040772" y="1674032"/>
            <a:ext cx="2141855" cy="441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nSpc>
                <a:spcPct val="115000"/>
              </a:lnSpc>
              <a:spcAft>
                <a:spcPts val="1000"/>
              </a:spcAft>
            </a:pPr>
            <a:r>
              <a:rPr lang="en-US" sz="2000" b="1" noProof="0"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Main Events</a:t>
            </a:r>
            <a:endParaRPr lang="en-US" sz="1200" noProof="0" dirty="0">
              <a:latin typeface="Calibri" panose="020F0502020204030204" pitchFamily="34" charset="0"/>
              <a:ea typeface="Calibri" panose="020F0502020204030204" pitchFamily="34" charset="0"/>
              <a:cs typeface="Times New Roman" panose="02020603050405020304" pitchFamily="18" charset="0"/>
            </a:endParaRPr>
          </a:p>
        </p:txBody>
      </p:sp>
      <p:sp>
        <p:nvSpPr>
          <p:cNvPr id="2" name="Segnaposto numero diapositiva 1"/>
          <p:cNvSpPr>
            <a:spLocks noGrp="1"/>
          </p:cNvSpPr>
          <p:nvPr>
            <p:ph type="sldNum" sz="quarter" idx="12"/>
          </p:nvPr>
        </p:nvSpPr>
        <p:spPr/>
        <p:txBody>
          <a:bodyPr/>
          <a:lstStyle/>
          <a:p>
            <a:fld id="{DD7A32DE-AB46-481C-A077-472A87B95DDA}" type="slidenum">
              <a:rPr lang="en-US" noProof="0" smtClean="0"/>
              <a:pPr/>
              <a:t>1</a:t>
            </a:fld>
            <a:r>
              <a:rPr lang="en-US" noProof="0" dirty="0"/>
              <a:t> of 6</a:t>
            </a:r>
          </a:p>
        </p:txBody>
      </p:sp>
      <p:grpSp>
        <p:nvGrpSpPr>
          <p:cNvPr id="32" name="Gruppo 8">
            <a:extLst>
              <a:ext uri="{FF2B5EF4-FFF2-40B4-BE49-F238E27FC236}">
                <a16:creationId xmlns:a16="http://schemas.microsoft.com/office/drawing/2014/main" id="{13D8F559-357E-C0D9-0EBC-6EEA7CB53F6D}"/>
              </a:ext>
            </a:extLst>
          </p:cNvPr>
          <p:cNvGrpSpPr/>
          <p:nvPr/>
        </p:nvGrpSpPr>
        <p:grpSpPr>
          <a:xfrm>
            <a:off x="5975705" y="2294606"/>
            <a:ext cx="1097280" cy="1469012"/>
            <a:chOff x="0" y="0"/>
            <a:chExt cx="1031240" cy="1469012"/>
          </a:xfrm>
        </p:grpSpPr>
        <p:sp>
          <p:nvSpPr>
            <p:cNvPr id="45" name="Rettangolo 13">
              <a:extLst>
                <a:ext uri="{FF2B5EF4-FFF2-40B4-BE49-F238E27FC236}">
                  <a16:creationId xmlns:a16="http://schemas.microsoft.com/office/drawing/2014/main" id="{28B99664-FBB9-EF3B-B889-D7A4341EE412}"/>
                </a:ext>
              </a:extLst>
            </p:cNvPr>
            <p:cNvSpPr/>
            <p:nvPr/>
          </p:nvSpPr>
          <p:spPr>
            <a:xfrm>
              <a:off x="0" y="0"/>
              <a:ext cx="1031240" cy="1208864"/>
            </a:xfrm>
            <a:prstGeom prst="rect">
              <a:avLst/>
            </a:prstGeom>
            <a:solidFill>
              <a:schemeClr val="bg1"/>
            </a:solidFill>
            <a:ln w="15875">
              <a:solidFill>
                <a:srgbClr val="0698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noProof="0" dirty="0"/>
            </a:p>
          </p:txBody>
        </p:sp>
        <p:sp>
          <p:nvSpPr>
            <p:cNvPr id="48" name="Triangolo isoscele 14">
              <a:extLst>
                <a:ext uri="{FF2B5EF4-FFF2-40B4-BE49-F238E27FC236}">
                  <a16:creationId xmlns:a16="http://schemas.microsoft.com/office/drawing/2014/main" id="{6F75EA9A-0994-0872-8A2D-ADDB7883631B}"/>
                </a:ext>
              </a:extLst>
            </p:cNvPr>
            <p:cNvSpPr/>
            <p:nvPr/>
          </p:nvSpPr>
          <p:spPr>
            <a:xfrm rot="10800000">
              <a:off x="236715" y="1213112"/>
              <a:ext cx="548640" cy="255900"/>
            </a:xfrm>
            <a:prstGeom prst="triangle">
              <a:avLst/>
            </a:prstGeom>
            <a:solidFill>
              <a:schemeClr val="bg1"/>
            </a:solidFill>
            <a:ln w="15875">
              <a:solidFill>
                <a:srgbClr val="0698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noProof="0" dirty="0"/>
            </a:p>
          </p:txBody>
        </p:sp>
        <p:cxnSp>
          <p:nvCxnSpPr>
            <p:cNvPr id="51" name="Connettore diritto 15">
              <a:extLst>
                <a:ext uri="{FF2B5EF4-FFF2-40B4-BE49-F238E27FC236}">
                  <a16:creationId xmlns:a16="http://schemas.microsoft.com/office/drawing/2014/main" id="{3D25DE1C-B372-58F0-EAAC-96CC627E845F}"/>
                </a:ext>
              </a:extLst>
            </p:cNvPr>
            <p:cNvCxnSpPr>
              <a:cxnSpLocks/>
            </p:cNvCxnSpPr>
            <p:nvPr/>
          </p:nvCxnSpPr>
          <p:spPr>
            <a:xfrm rot="16200000">
              <a:off x="515356" y="939229"/>
              <a:ext cx="0" cy="540000"/>
            </a:xfrm>
            <a:prstGeom prst="line">
              <a:avLst/>
            </a:prstGeom>
            <a:ln w="38100">
              <a:solidFill>
                <a:schemeClr val="bg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54" name="Gruppo 8">
            <a:extLst>
              <a:ext uri="{FF2B5EF4-FFF2-40B4-BE49-F238E27FC236}">
                <a16:creationId xmlns:a16="http://schemas.microsoft.com/office/drawing/2014/main" id="{1B94DFBD-C84F-471C-4225-3C5B78E92914}"/>
              </a:ext>
            </a:extLst>
          </p:cNvPr>
          <p:cNvGrpSpPr/>
          <p:nvPr/>
        </p:nvGrpSpPr>
        <p:grpSpPr>
          <a:xfrm>
            <a:off x="2094469" y="2290628"/>
            <a:ext cx="1097280" cy="1480205"/>
            <a:chOff x="0" y="0"/>
            <a:chExt cx="1031240" cy="1480205"/>
          </a:xfrm>
        </p:grpSpPr>
        <p:sp>
          <p:nvSpPr>
            <p:cNvPr id="55" name="Rettangolo 13">
              <a:extLst>
                <a:ext uri="{FF2B5EF4-FFF2-40B4-BE49-F238E27FC236}">
                  <a16:creationId xmlns:a16="http://schemas.microsoft.com/office/drawing/2014/main" id="{546BABD3-8E62-0482-9563-221D9058C205}"/>
                </a:ext>
              </a:extLst>
            </p:cNvPr>
            <p:cNvSpPr/>
            <p:nvPr/>
          </p:nvSpPr>
          <p:spPr>
            <a:xfrm>
              <a:off x="0" y="0"/>
              <a:ext cx="1031240" cy="1208864"/>
            </a:xfrm>
            <a:prstGeom prst="rect">
              <a:avLst/>
            </a:prstGeom>
            <a:solidFill>
              <a:schemeClr val="bg1"/>
            </a:solidFill>
            <a:ln w="15875">
              <a:solidFill>
                <a:srgbClr val="0698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noProof="0" dirty="0"/>
            </a:p>
          </p:txBody>
        </p:sp>
        <p:sp>
          <p:nvSpPr>
            <p:cNvPr id="56" name="Triangolo isoscele 14">
              <a:extLst>
                <a:ext uri="{FF2B5EF4-FFF2-40B4-BE49-F238E27FC236}">
                  <a16:creationId xmlns:a16="http://schemas.microsoft.com/office/drawing/2014/main" id="{86927FA1-B5BF-5480-2346-D19B7FF50CD0}"/>
                </a:ext>
              </a:extLst>
            </p:cNvPr>
            <p:cNvSpPr/>
            <p:nvPr/>
          </p:nvSpPr>
          <p:spPr>
            <a:xfrm rot="10800000">
              <a:off x="240324" y="1208914"/>
              <a:ext cx="548640" cy="271291"/>
            </a:xfrm>
            <a:prstGeom prst="triangle">
              <a:avLst/>
            </a:prstGeom>
            <a:solidFill>
              <a:schemeClr val="bg1"/>
            </a:solidFill>
            <a:ln w="15875">
              <a:solidFill>
                <a:srgbClr val="0698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noProof="0" dirty="0"/>
            </a:p>
          </p:txBody>
        </p:sp>
        <p:cxnSp>
          <p:nvCxnSpPr>
            <p:cNvPr id="57" name="Connettore diritto 15">
              <a:extLst>
                <a:ext uri="{FF2B5EF4-FFF2-40B4-BE49-F238E27FC236}">
                  <a16:creationId xmlns:a16="http://schemas.microsoft.com/office/drawing/2014/main" id="{6118E3EC-1C61-2A7D-8165-3212FFB3C0D6}"/>
                </a:ext>
              </a:extLst>
            </p:cNvPr>
            <p:cNvCxnSpPr>
              <a:cxnSpLocks/>
            </p:cNvCxnSpPr>
            <p:nvPr/>
          </p:nvCxnSpPr>
          <p:spPr>
            <a:xfrm rot="16200000">
              <a:off x="522517" y="940499"/>
              <a:ext cx="0" cy="540000"/>
            </a:xfrm>
            <a:prstGeom prst="line">
              <a:avLst/>
            </a:prstGeom>
            <a:ln w="25400">
              <a:solidFill>
                <a:schemeClr val="bg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58" name="Gruppo 8">
            <a:extLst>
              <a:ext uri="{FF2B5EF4-FFF2-40B4-BE49-F238E27FC236}">
                <a16:creationId xmlns:a16="http://schemas.microsoft.com/office/drawing/2014/main" id="{0E6073B2-7D2C-55B8-572C-457664B297D4}"/>
              </a:ext>
            </a:extLst>
          </p:cNvPr>
          <p:cNvGrpSpPr/>
          <p:nvPr/>
        </p:nvGrpSpPr>
        <p:grpSpPr>
          <a:xfrm>
            <a:off x="3375422" y="2292364"/>
            <a:ext cx="1097280" cy="1216849"/>
            <a:chOff x="0" y="0"/>
            <a:chExt cx="1031240" cy="1216849"/>
          </a:xfrm>
        </p:grpSpPr>
        <p:sp>
          <p:nvSpPr>
            <p:cNvPr id="59" name="Rettangolo 13">
              <a:extLst>
                <a:ext uri="{FF2B5EF4-FFF2-40B4-BE49-F238E27FC236}">
                  <a16:creationId xmlns:a16="http://schemas.microsoft.com/office/drawing/2014/main" id="{CCCAD958-662B-A66B-7825-1048429BF023}"/>
                </a:ext>
              </a:extLst>
            </p:cNvPr>
            <p:cNvSpPr/>
            <p:nvPr/>
          </p:nvSpPr>
          <p:spPr>
            <a:xfrm>
              <a:off x="0" y="0"/>
              <a:ext cx="1031240" cy="1208864"/>
            </a:xfrm>
            <a:prstGeom prst="rect">
              <a:avLst/>
            </a:prstGeom>
            <a:solidFill>
              <a:schemeClr val="bg1"/>
            </a:solidFill>
            <a:ln w="15875">
              <a:solidFill>
                <a:srgbClr val="0698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noProof="0" dirty="0"/>
            </a:p>
          </p:txBody>
        </p:sp>
        <p:cxnSp>
          <p:nvCxnSpPr>
            <p:cNvPr id="60" name="Connettore diritto 15">
              <a:extLst>
                <a:ext uri="{FF2B5EF4-FFF2-40B4-BE49-F238E27FC236}">
                  <a16:creationId xmlns:a16="http://schemas.microsoft.com/office/drawing/2014/main" id="{8E3D0958-0191-DF6E-DE00-A0BDFD62DE8E}"/>
                </a:ext>
              </a:extLst>
            </p:cNvPr>
            <p:cNvCxnSpPr>
              <a:cxnSpLocks/>
            </p:cNvCxnSpPr>
            <p:nvPr/>
          </p:nvCxnSpPr>
          <p:spPr>
            <a:xfrm rot="16200000">
              <a:off x="522517" y="946849"/>
              <a:ext cx="0" cy="540000"/>
            </a:xfrm>
            <a:prstGeom prst="line">
              <a:avLst/>
            </a:prstGeom>
            <a:ln w="25400">
              <a:solidFill>
                <a:schemeClr val="bg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61" name="Gruppo 8">
            <a:extLst>
              <a:ext uri="{FF2B5EF4-FFF2-40B4-BE49-F238E27FC236}">
                <a16:creationId xmlns:a16="http://schemas.microsoft.com/office/drawing/2014/main" id="{7780F06E-27BB-51AF-8869-7F6607CAD64A}"/>
              </a:ext>
            </a:extLst>
          </p:cNvPr>
          <p:cNvGrpSpPr/>
          <p:nvPr/>
        </p:nvGrpSpPr>
        <p:grpSpPr>
          <a:xfrm>
            <a:off x="4680027" y="2292136"/>
            <a:ext cx="1097280" cy="1479223"/>
            <a:chOff x="0" y="0"/>
            <a:chExt cx="1031240" cy="1479223"/>
          </a:xfrm>
        </p:grpSpPr>
        <p:sp>
          <p:nvSpPr>
            <p:cNvPr id="62" name="Rettangolo 13">
              <a:extLst>
                <a:ext uri="{FF2B5EF4-FFF2-40B4-BE49-F238E27FC236}">
                  <a16:creationId xmlns:a16="http://schemas.microsoft.com/office/drawing/2014/main" id="{6B9E2884-6B33-8621-4D37-45A3AFF4BE49}"/>
                </a:ext>
              </a:extLst>
            </p:cNvPr>
            <p:cNvSpPr/>
            <p:nvPr/>
          </p:nvSpPr>
          <p:spPr>
            <a:xfrm>
              <a:off x="0" y="0"/>
              <a:ext cx="1031240" cy="1208864"/>
            </a:xfrm>
            <a:prstGeom prst="rect">
              <a:avLst/>
            </a:prstGeom>
            <a:solidFill>
              <a:schemeClr val="bg1"/>
            </a:solidFill>
            <a:ln w="15875">
              <a:solidFill>
                <a:srgbClr val="0698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noProof="0" dirty="0"/>
            </a:p>
          </p:txBody>
        </p:sp>
        <p:sp>
          <p:nvSpPr>
            <p:cNvPr id="63" name="Triangolo isoscele 14">
              <a:extLst>
                <a:ext uri="{FF2B5EF4-FFF2-40B4-BE49-F238E27FC236}">
                  <a16:creationId xmlns:a16="http://schemas.microsoft.com/office/drawing/2014/main" id="{BA3D2281-FE8E-D5BE-8503-2067B719082F}"/>
                </a:ext>
              </a:extLst>
            </p:cNvPr>
            <p:cNvSpPr/>
            <p:nvPr/>
          </p:nvSpPr>
          <p:spPr>
            <a:xfrm rot="10800000">
              <a:off x="248004" y="1207932"/>
              <a:ext cx="548640" cy="271291"/>
            </a:xfrm>
            <a:prstGeom prst="triangle">
              <a:avLst/>
            </a:prstGeom>
            <a:solidFill>
              <a:schemeClr val="bg1"/>
            </a:solidFill>
            <a:ln w="15875">
              <a:solidFill>
                <a:srgbClr val="0698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noProof="0" dirty="0"/>
            </a:p>
          </p:txBody>
        </p:sp>
        <p:cxnSp>
          <p:nvCxnSpPr>
            <p:cNvPr id="64" name="Connettore diritto 15">
              <a:extLst>
                <a:ext uri="{FF2B5EF4-FFF2-40B4-BE49-F238E27FC236}">
                  <a16:creationId xmlns:a16="http://schemas.microsoft.com/office/drawing/2014/main" id="{56A78EEE-92E5-3986-1834-1502C9C49883}"/>
                </a:ext>
              </a:extLst>
            </p:cNvPr>
            <p:cNvCxnSpPr>
              <a:cxnSpLocks/>
            </p:cNvCxnSpPr>
            <p:nvPr/>
          </p:nvCxnSpPr>
          <p:spPr>
            <a:xfrm rot="16200000">
              <a:off x="522517" y="940499"/>
              <a:ext cx="0" cy="540000"/>
            </a:xfrm>
            <a:prstGeom prst="line">
              <a:avLst/>
            </a:prstGeom>
            <a:ln w="25400">
              <a:solidFill>
                <a:schemeClr val="bg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65" name="Text Box 28">
            <a:extLst>
              <a:ext uri="{FF2B5EF4-FFF2-40B4-BE49-F238E27FC236}">
                <a16:creationId xmlns:a16="http://schemas.microsoft.com/office/drawing/2014/main" id="{B30272C0-E97C-E921-D376-FA46865CC174}"/>
              </a:ext>
            </a:extLst>
          </p:cNvPr>
          <p:cNvSpPr txBox="1">
            <a:spLocks noChangeArrowheads="1"/>
          </p:cNvSpPr>
          <p:nvPr/>
        </p:nvSpPr>
        <p:spPr bwMode="auto">
          <a:xfrm>
            <a:off x="4685825" y="2337115"/>
            <a:ext cx="1077240" cy="1168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gn="ctr">
              <a:lnSpc>
                <a:spcPct val="80000"/>
              </a:lnSpc>
            </a:pPr>
            <a:r>
              <a:rPr lang="en-US" sz="1200" b="1" dirty="0">
                <a:solidFill>
                  <a:srgbClr val="0698FF"/>
                </a:solidFill>
                <a:latin typeface="Century Gothic" panose="020B0502020202020204" pitchFamily="34" charset="0"/>
                <a:ea typeface="Calibri" panose="020F0502020204030204" pitchFamily="34" charset="0"/>
                <a:cs typeface="Times New Roman" panose="02020603050405020304" pitchFamily="18" charset="0"/>
              </a:rPr>
              <a:t>ECB MEETING</a:t>
            </a:r>
          </a:p>
          <a:p>
            <a:pPr algn="ctr"/>
            <a:endParaRPr lang="en-US" sz="500" spc="-10" noProof="0" dirty="0">
              <a:solidFill>
                <a:srgbClr val="595959"/>
              </a:solidFill>
              <a:highlight>
                <a:srgbClr val="FFFF00"/>
              </a:highlight>
              <a:latin typeface="Century Gothic" panose="020B0502020202020204" pitchFamily="34" charset="0"/>
              <a:cs typeface="Times New Roman" panose="02020603050405020304" pitchFamily="18" charset="0"/>
            </a:endParaRPr>
          </a:p>
          <a:p>
            <a:pPr algn="ctr"/>
            <a:r>
              <a:rPr lang="en-US" sz="800" spc="-10" noProof="0" dirty="0">
                <a:solidFill>
                  <a:srgbClr val="595959"/>
                </a:solidFill>
                <a:latin typeface="Century Gothic" panose="020B0502020202020204" pitchFamily="34" charset="0"/>
                <a:cs typeface="Times New Roman" panose="02020603050405020304" pitchFamily="18" charset="0"/>
              </a:rPr>
              <a:t>The European Central Bank is expected to hint at a possible hike in the near future</a:t>
            </a:r>
          </a:p>
        </p:txBody>
      </p:sp>
      <p:sp>
        <p:nvSpPr>
          <p:cNvPr id="66" name="Text Box 28">
            <a:extLst>
              <a:ext uri="{FF2B5EF4-FFF2-40B4-BE49-F238E27FC236}">
                <a16:creationId xmlns:a16="http://schemas.microsoft.com/office/drawing/2014/main" id="{D6630B01-C59D-8366-A358-A632DA1A8F01}"/>
              </a:ext>
            </a:extLst>
          </p:cNvPr>
          <p:cNvSpPr txBox="1">
            <a:spLocks noChangeArrowheads="1"/>
          </p:cNvSpPr>
          <p:nvPr/>
        </p:nvSpPr>
        <p:spPr bwMode="auto">
          <a:xfrm>
            <a:off x="5994401" y="2328920"/>
            <a:ext cx="1078583" cy="1167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gn="ctr">
              <a:lnSpc>
                <a:spcPct val="80000"/>
              </a:lnSpc>
            </a:pPr>
            <a:r>
              <a:rPr lang="en-US" sz="1200" b="1" noProof="0" dirty="0">
                <a:solidFill>
                  <a:srgbClr val="0698FF"/>
                </a:solidFill>
                <a:latin typeface="Century Gothic" panose="020B0502020202020204" pitchFamily="34" charset="0"/>
                <a:ea typeface="Calibri" panose="020F0502020204030204" pitchFamily="34" charset="0"/>
                <a:cs typeface="Times New Roman" panose="02020603050405020304" pitchFamily="18" charset="0"/>
              </a:rPr>
              <a:t>US NON-FARM PAYROLLS</a:t>
            </a:r>
          </a:p>
          <a:p>
            <a:pPr algn="ctr"/>
            <a:br>
              <a:rPr lang="en-US" sz="500" b="1" spc="-40" noProof="0" dirty="0">
                <a:solidFill>
                  <a:srgbClr val="0698FF"/>
                </a:solidFill>
                <a:highlight>
                  <a:srgbClr val="FFFF00"/>
                </a:highlight>
                <a:latin typeface="Century Gothic" panose="020B0502020202020204" pitchFamily="34" charset="0"/>
                <a:ea typeface="Calibri" panose="020F0502020204030204" pitchFamily="34" charset="0"/>
                <a:cs typeface="Times New Roman" panose="02020603050405020304" pitchFamily="18" charset="0"/>
              </a:rPr>
            </a:br>
            <a:r>
              <a:rPr lang="en-US" sz="800" dirty="0">
                <a:solidFill>
                  <a:srgbClr val="595959"/>
                </a:solidFill>
                <a:latin typeface="Century Gothic" panose="020B0502020202020204" pitchFamily="34" charset="0"/>
                <a:cs typeface="Times New Roman" panose="02020603050405020304" pitchFamily="18" charset="0"/>
              </a:rPr>
              <a:t>A strengthening labor market could cement expectations that the Fed will not cut rates this year</a:t>
            </a:r>
          </a:p>
        </p:txBody>
      </p:sp>
      <p:sp>
        <p:nvSpPr>
          <p:cNvPr id="67" name="Text Box 28">
            <a:extLst>
              <a:ext uri="{FF2B5EF4-FFF2-40B4-BE49-F238E27FC236}">
                <a16:creationId xmlns:a16="http://schemas.microsoft.com/office/drawing/2014/main" id="{DBDBF203-BA0B-D027-50B4-BF3C2B35E18B}"/>
              </a:ext>
            </a:extLst>
          </p:cNvPr>
          <p:cNvSpPr txBox="1">
            <a:spLocks noChangeArrowheads="1"/>
          </p:cNvSpPr>
          <p:nvPr/>
        </p:nvSpPr>
        <p:spPr bwMode="auto">
          <a:xfrm>
            <a:off x="2105754" y="2328817"/>
            <a:ext cx="1076935" cy="120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gn="ctr">
              <a:lnSpc>
                <a:spcPct val="80000"/>
              </a:lnSpc>
            </a:pPr>
            <a:r>
              <a:rPr lang="en-US" sz="1200" b="1" spc="-40" dirty="0">
                <a:solidFill>
                  <a:srgbClr val="0698FF"/>
                </a:solidFill>
                <a:latin typeface="Century Gothic" panose="020B0502020202020204" pitchFamily="34" charset="0"/>
                <a:ea typeface="Calibri" panose="020F0502020204030204" pitchFamily="34" charset="0"/>
                <a:cs typeface="Times New Roman" panose="02020603050405020304" pitchFamily="18" charset="0"/>
              </a:rPr>
              <a:t>FED MEETING</a:t>
            </a:r>
            <a:endParaRPr lang="en-US" sz="1200" b="1" spc="-40" noProof="0" dirty="0">
              <a:solidFill>
                <a:srgbClr val="0698FF"/>
              </a:solidFill>
              <a:latin typeface="Century Gothic" panose="020B0502020202020204" pitchFamily="34" charset="0"/>
              <a:ea typeface="Calibri" panose="020F0502020204030204" pitchFamily="34" charset="0"/>
              <a:cs typeface="Times New Roman" panose="02020603050405020304" pitchFamily="18" charset="0"/>
            </a:endParaRPr>
          </a:p>
          <a:p>
            <a:pPr algn="ctr"/>
            <a:br>
              <a:rPr lang="en-US" sz="500" spc="-10" noProof="0" dirty="0">
                <a:solidFill>
                  <a:srgbClr val="595959"/>
                </a:solidFill>
                <a:latin typeface="Century Gothic" panose="020B0502020202020204" pitchFamily="34" charset="0"/>
                <a:cs typeface="Times New Roman" panose="02020603050405020304" pitchFamily="18" charset="0"/>
              </a:rPr>
            </a:br>
            <a:r>
              <a:rPr lang="en-US" sz="800" spc="-10"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In the last meeting chaired by Powell, the Fed is expected to continue buying time</a:t>
            </a:r>
            <a:endParaRPr lang="en-US" sz="800" spc="-10" noProof="0" dirty="0">
              <a:solidFill>
                <a:srgbClr val="595959"/>
              </a:solidFill>
              <a:latin typeface="Century Gothic" panose="020B0502020202020204" pitchFamily="34" charset="0"/>
              <a:ea typeface="Calibri" panose="020F0502020204030204" pitchFamily="34" charset="0"/>
              <a:cs typeface="Times New Roman" panose="02020603050405020304" pitchFamily="18" charset="0"/>
            </a:endParaRPr>
          </a:p>
        </p:txBody>
      </p:sp>
      <p:sp>
        <p:nvSpPr>
          <p:cNvPr id="68" name="Text Box 28">
            <a:extLst>
              <a:ext uri="{FF2B5EF4-FFF2-40B4-BE49-F238E27FC236}">
                <a16:creationId xmlns:a16="http://schemas.microsoft.com/office/drawing/2014/main" id="{0C1E56CB-3EBB-436B-4EF2-1B874B2DBE8A}"/>
              </a:ext>
            </a:extLst>
          </p:cNvPr>
          <p:cNvSpPr txBox="1">
            <a:spLocks noChangeArrowheads="1"/>
          </p:cNvSpPr>
          <p:nvPr/>
        </p:nvSpPr>
        <p:spPr bwMode="auto">
          <a:xfrm>
            <a:off x="3386100" y="2328683"/>
            <a:ext cx="1086602" cy="120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gn="ctr">
              <a:lnSpc>
                <a:spcPct val="80000"/>
              </a:lnSpc>
            </a:pPr>
            <a:r>
              <a:rPr lang="en-US" sz="1200" b="1" dirty="0">
                <a:solidFill>
                  <a:srgbClr val="0698FF"/>
                </a:solidFill>
                <a:latin typeface="Century Gothic" panose="020B0502020202020204" pitchFamily="34" charset="0"/>
                <a:ea typeface="Calibri" panose="020F0502020204030204" pitchFamily="34" charset="0"/>
                <a:cs typeface="Times New Roman" panose="02020603050405020304" pitchFamily="18" charset="0"/>
              </a:rPr>
              <a:t>EU CPI</a:t>
            </a:r>
          </a:p>
          <a:p>
            <a:pPr algn="ctr"/>
            <a:br>
              <a:rPr lang="en-US" sz="500" spc="-10" dirty="0">
                <a:solidFill>
                  <a:srgbClr val="595959"/>
                </a:solidFill>
                <a:latin typeface="Century Gothic" panose="020B0502020202020204" pitchFamily="34" charset="0"/>
                <a:cs typeface="Times New Roman" panose="02020603050405020304" pitchFamily="18" charset="0"/>
              </a:rPr>
            </a:br>
            <a:r>
              <a:rPr lang="en-US" sz="800" spc="-30" dirty="0">
                <a:solidFill>
                  <a:srgbClr val="595959"/>
                </a:solidFill>
                <a:latin typeface="Century Gothic" panose="020B0502020202020204" pitchFamily="34" charset="0"/>
                <a:cs typeface="Times New Roman" panose="02020603050405020304" pitchFamily="18" charset="0"/>
              </a:rPr>
              <a:t>April inflation data will likely determine the outcome of the ECB meeting scheduled for later the same day</a:t>
            </a:r>
            <a:endParaRPr lang="en-US" sz="800" spc="-10" dirty="0">
              <a:solidFill>
                <a:srgbClr val="595959"/>
              </a:solidFill>
              <a:latin typeface="Century Gothic" panose="020B0502020202020204" pitchFamily="34" charset="0"/>
              <a:cs typeface="Times New Roman" panose="02020603050405020304" pitchFamily="18" charset="0"/>
            </a:endParaRPr>
          </a:p>
        </p:txBody>
      </p:sp>
      <p:sp>
        <p:nvSpPr>
          <p:cNvPr id="76" name="Triangolo isoscele 14">
            <a:extLst>
              <a:ext uri="{FF2B5EF4-FFF2-40B4-BE49-F238E27FC236}">
                <a16:creationId xmlns:a16="http://schemas.microsoft.com/office/drawing/2014/main" id="{1F42956A-02C1-F2E0-A393-92EE226D3611}"/>
              </a:ext>
            </a:extLst>
          </p:cNvPr>
          <p:cNvSpPr/>
          <p:nvPr/>
        </p:nvSpPr>
        <p:spPr>
          <a:xfrm rot="10800000">
            <a:off x="3647203" y="3501643"/>
            <a:ext cx="583775" cy="271291"/>
          </a:xfrm>
          <a:prstGeom prst="triangle">
            <a:avLst/>
          </a:prstGeom>
          <a:solidFill>
            <a:schemeClr val="bg1"/>
          </a:solidFill>
          <a:ln w="15875">
            <a:solidFill>
              <a:srgbClr val="0698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noProof="0" dirty="0"/>
          </a:p>
        </p:txBody>
      </p:sp>
      <p:cxnSp>
        <p:nvCxnSpPr>
          <p:cNvPr id="77" name="Straight Connector 76">
            <a:extLst>
              <a:ext uri="{FF2B5EF4-FFF2-40B4-BE49-F238E27FC236}">
                <a16:creationId xmlns:a16="http://schemas.microsoft.com/office/drawing/2014/main" id="{8CD7CA05-BD18-02E0-534F-5BF2AB0AC104}"/>
              </a:ext>
            </a:extLst>
          </p:cNvPr>
          <p:cNvCxnSpPr>
            <a:cxnSpLocks/>
          </p:cNvCxnSpPr>
          <p:nvPr/>
        </p:nvCxnSpPr>
        <p:spPr>
          <a:xfrm>
            <a:off x="3655139" y="3501023"/>
            <a:ext cx="557784"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9" name="AutoShape 33">
            <a:extLst>
              <a:ext uri="{FF2B5EF4-FFF2-40B4-BE49-F238E27FC236}">
                <a16:creationId xmlns:a16="http://schemas.microsoft.com/office/drawing/2014/main" id="{D22A88F0-5FCD-3872-8B41-165EA347F308}"/>
              </a:ext>
            </a:extLst>
          </p:cNvPr>
          <p:cNvCxnSpPr>
            <a:cxnSpLocks noChangeShapeType="1"/>
          </p:cNvCxnSpPr>
          <p:nvPr/>
        </p:nvCxnSpPr>
        <p:spPr bwMode="auto">
          <a:xfrm>
            <a:off x="1963388" y="4185294"/>
            <a:ext cx="5193969" cy="0"/>
          </a:xfrm>
          <a:prstGeom prst="straightConnector1">
            <a:avLst/>
          </a:prstGeom>
          <a:noFill/>
          <a:ln w="12700">
            <a:solidFill>
              <a:srgbClr val="0698FF"/>
            </a:solidFill>
            <a:round/>
            <a:headEnd/>
            <a:tailEnd/>
          </a:ln>
          <a:extLst>
            <a:ext uri="{909E8E84-426E-40DD-AFC4-6F175D3DCCD1}">
              <a14:hiddenFill xmlns:a14="http://schemas.microsoft.com/office/drawing/2010/main">
                <a:noFill/>
              </a14:hiddenFill>
            </a:ext>
          </a:extLst>
        </p:spPr>
      </p:cxnSp>
      <p:sp>
        <p:nvSpPr>
          <p:cNvPr id="80" name="Oval 34">
            <a:extLst>
              <a:ext uri="{FF2B5EF4-FFF2-40B4-BE49-F238E27FC236}">
                <a16:creationId xmlns:a16="http://schemas.microsoft.com/office/drawing/2014/main" id="{8241A428-0CF9-451F-0577-5112BAA706B7}"/>
              </a:ext>
            </a:extLst>
          </p:cNvPr>
          <p:cNvSpPr>
            <a:spLocks noChangeArrowheads="1"/>
          </p:cNvSpPr>
          <p:nvPr/>
        </p:nvSpPr>
        <p:spPr bwMode="auto">
          <a:xfrm>
            <a:off x="2372034" y="3903989"/>
            <a:ext cx="539750" cy="539750"/>
          </a:xfrm>
          <a:prstGeom prst="ellipse">
            <a:avLst/>
          </a:prstGeom>
          <a:solidFill>
            <a:srgbClr val="FFFFFF"/>
          </a:solidFill>
          <a:ln w="12700">
            <a:solidFill>
              <a:srgbClr val="0698FF"/>
            </a:solidFill>
            <a:round/>
            <a:headEnd/>
            <a:tailEnd/>
          </a:ln>
        </p:spPr>
        <p:txBody>
          <a:bodyPr rot="0" vert="horz" wrap="square" lIns="91440" tIns="45720" rIns="91440" bIns="45720" anchor="t" anchorCtr="0" upright="1">
            <a:noAutofit/>
          </a:bodyPr>
          <a:lstStyle/>
          <a:p>
            <a:endParaRPr lang="en-US" noProof="0" dirty="0"/>
          </a:p>
        </p:txBody>
      </p:sp>
      <p:sp>
        <p:nvSpPr>
          <p:cNvPr id="81" name="Text Box 35">
            <a:extLst>
              <a:ext uri="{FF2B5EF4-FFF2-40B4-BE49-F238E27FC236}">
                <a16:creationId xmlns:a16="http://schemas.microsoft.com/office/drawing/2014/main" id="{2CFF394D-E5BF-6ACB-7B46-998367079244}"/>
              </a:ext>
            </a:extLst>
          </p:cNvPr>
          <p:cNvSpPr txBox="1">
            <a:spLocks noChangeArrowheads="1"/>
          </p:cNvSpPr>
          <p:nvPr/>
        </p:nvSpPr>
        <p:spPr bwMode="auto">
          <a:xfrm>
            <a:off x="2388557" y="4013566"/>
            <a:ext cx="504190" cy="325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gn="ctr">
              <a:lnSpc>
                <a:spcPct val="115000"/>
              </a:lnSpc>
            </a:pPr>
            <a:r>
              <a:rPr lang="en-US" sz="1200" b="1" dirty="0">
                <a:solidFill>
                  <a:srgbClr val="1F497D"/>
                </a:solidFill>
                <a:latin typeface="Century Gothic" panose="020B0502020202020204" pitchFamily="34" charset="0"/>
                <a:ea typeface="Calibri" panose="020F0502020204030204" pitchFamily="34" charset="0"/>
                <a:cs typeface="Times New Roman" panose="02020603050405020304" pitchFamily="18" charset="0"/>
              </a:rPr>
              <a:t>29.04</a:t>
            </a:r>
            <a:endParaRPr lang="en-US" sz="1100" noProof="0" dirty="0">
              <a:solidFill>
                <a:srgbClr val="1F497D"/>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82" name="Oval 264">
            <a:extLst>
              <a:ext uri="{FF2B5EF4-FFF2-40B4-BE49-F238E27FC236}">
                <a16:creationId xmlns:a16="http://schemas.microsoft.com/office/drawing/2014/main" id="{FCFD7B29-B51A-2B96-744B-074D0F7D492E}"/>
              </a:ext>
            </a:extLst>
          </p:cNvPr>
          <p:cNvSpPr>
            <a:spLocks noChangeArrowheads="1"/>
          </p:cNvSpPr>
          <p:nvPr/>
        </p:nvSpPr>
        <p:spPr bwMode="auto">
          <a:xfrm>
            <a:off x="3661719" y="3903989"/>
            <a:ext cx="539750" cy="539750"/>
          </a:xfrm>
          <a:prstGeom prst="ellipse">
            <a:avLst/>
          </a:prstGeom>
          <a:solidFill>
            <a:srgbClr val="FFFFFF"/>
          </a:solidFill>
          <a:ln w="12700">
            <a:solidFill>
              <a:srgbClr val="0698FF"/>
            </a:solidFill>
            <a:round/>
            <a:headEnd/>
            <a:tailEnd/>
          </a:ln>
        </p:spPr>
        <p:txBody>
          <a:bodyPr rot="0" vert="horz" wrap="square" lIns="91440" tIns="45720" rIns="91440" bIns="45720" anchor="t" anchorCtr="0" upright="1">
            <a:noAutofit/>
          </a:bodyPr>
          <a:lstStyle/>
          <a:p>
            <a:endParaRPr lang="en-US" noProof="0" dirty="0"/>
          </a:p>
        </p:txBody>
      </p:sp>
      <p:sp>
        <p:nvSpPr>
          <p:cNvPr id="83" name="Oval 273">
            <a:extLst>
              <a:ext uri="{FF2B5EF4-FFF2-40B4-BE49-F238E27FC236}">
                <a16:creationId xmlns:a16="http://schemas.microsoft.com/office/drawing/2014/main" id="{069F2530-856E-04D7-45C1-E3765FB0C2FC}"/>
              </a:ext>
            </a:extLst>
          </p:cNvPr>
          <p:cNvSpPr>
            <a:spLocks noChangeArrowheads="1"/>
          </p:cNvSpPr>
          <p:nvPr/>
        </p:nvSpPr>
        <p:spPr bwMode="auto">
          <a:xfrm>
            <a:off x="4977197" y="3915419"/>
            <a:ext cx="539750" cy="539750"/>
          </a:xfrm>
          <a:prstGeom prst="ellipse">
            <a:avLst/>
          </a:prstGeom>
          <a:solidFill>
            <a:srgbClr val="FFFFFF"/>
          </a:solidFill>
          <a:ln w="12700">
            <a:solidFill>
              <a:srgbClr val="0698FF"/>
            </a:solidFill>
            <a:round/>
            <a:headEnd/>
            <a:tailEnd/>
          </a:ln>
        </p:spPr>
        <p:txBody>
          <a:bodyPr rot="0" vert="horz" wrap="square" lIns="91440" tIns="45720" rIns="91440" bIns="45720" anchor="t" anchorCtr="0" upright="1">
            <a:noAutofit/>
          </a:bodyPr>
          <a:lstStyle/>
          <a:p>
            <a:endParaRPr lang="en-US" noProof="0" dirty="0"/>
          </a:p>
        </p:txBody>
      </p:sp>
      <p:sp>
        <p:nvSpPr>
          <p:cNvPr id="84" name="Text Box 274">
            <a:extLst>
              <a:ext uri="{FF2B5EF4-FFF2-40B4-BE49-F238E27FC236}">
                <a16:creationId xmlns:a16="http://schemas.microsoft.com/office/drawing/2014/main" id="{A13DDC78-583B-8E6E-1CF4-E08D1E14F5C5}"/>
              </a:ext>
            </a:extLst>
          </p:cNvPr>
          <p:cNvSpPr txBox="1">
            <a:spLocks noChangeArrowheads="1"/>
          </p:cNvSpPr>
          <p:nvPr/>
        </p:nvSpPr>
        <p:spPr bwMode="auto">
          <a:xfrm>
            <a:off x="4983705" y="4019728"/>
            <a:ext cx="504190" cy="325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gn="ctr">
              <a:lnSpc>
                <a:spcPct val="115000"/>
              </a:lnSpc>
            </a:pPr>
            <a:r>
              <a:rPr lang="en-US" sz="1200" b="1" dirty="0">
                <a:solidFill>
                  <a:srgbClr val="1F497D"/>
                </a:solidFill>
                <a:latin typeface="Century Gothic" panose="020B0502020202020204" pitchFamily="34" charset="0"/>
                <a:ea typeface="Calibri" panose="020F0502020204030204" pitchFamily="34" charset="0"/>
                <a:cs typeface="Times New Roman" panose="02020603050405020304" pitchFamily="18" charset="0"/>
              </a:rPr>
              <a:t>30.04</a:t>
            </a:r>
            <a:endParaRPr lang="en-US" sz="1100" noProof="0" dirty="0">
              <a:solidFill>
                <a:srgbClr val="1F497D"/>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85" name="Oval 275">
            <a:extLst>
              <a:ext uri="{FF2B5EF4-FFF2-40B4-BE49-F238E27FC236}">
                <a16:creationId xmlns:a16="http://schemas.microsoft.com/office/drawing/2014/main" id="{6A1CDCD2-9D87-436F-748C-47A51D4BB18F}"/>
              </a:ext>
            </a:extLst>
          </p:cNvPr>
          <p:cNvSpPr>
            <a:spLocks noChangeArrowheads="1"/>
          </p:cNvSpPr>
          <p:nvPr/>
        </p:nvSpPr>
        <p:spPr bwMode="auto">
          <a:xfrm>
            <a:off x="6253459" y="3903989"/>
            <a:ext cx="539750" cy="539750"/>
          </a:xfrm>
          <a:prstGeom prst="ellipse">
            <a:avLst/>
          </a:prstGeom>
          <a:solidFill>
            <a:srgbClr val="FFFFFF"/>
          </a:solidFill>
          <a:ln w="12700">
            <a:solidFill>
              <a:srgbClr val="0698FF"/>
            </a:solidFill>
            <a:round/>
            <a:headEnd/>
            <a:tailEnd/>
          </a:ln>
        </p:spPr>
        <p:txBody>
          <a:bodyPr rot="0" vert="horz" wrap="square" lIns="91440" tIns="45720" rIns="91440" bIns="45720" anchor="t" anchorCtr="0" upright="1">
            <a:noAutofit/>
          </a:bodyPr>
          <a:lstStyle/>
          <a:p>
            <a:endParaRPr lang="en-US" noProof="0" dirty="0"/>
          </a:p>
        </p:txBody>
      </p:sp>
      <p:sp>
        <p:nvSpPr>
          <p:cNvPr id="86" name="Text Box 276">
            <a:extLst>
              <a:ext uri="{FF2B5EF4-FFF2-40B4-BE49-F238E27FC236}">
                <a16:creationId xmlns:a16="http://schemas.microsoft.com/office/drawing/2014/main" id="{2F8C162F-24AC-257A-5745-EA3E9EED0626}"/>
              </a:ext>
            </a:extLst>
          </p:cNvPr>
          <p:cNvSpPr txBox="1">
            <a:spLocks noChangeArrowheads="1"/>
          </p:cNvSpPr>
          <p:nvPr/>
        </p:nvSpPr>
        <p:spPr bwMode="auto">
          <a:xfrm>
            <a:off x="6263506" y="4016395"/>
            <a:ext cx="504190" cy="325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gn="ctr">
              <a:lnSpc>
                <a:spcPct val="115000"/>
              </a:lnSpc>
            </a:pPr>
            <a:r>
              <a:rPr lang="en-US" sz="1200" b="1" dirty="0">
                <a:solidFill>
                  <a:srgbClr val="1F497D"/>
                </a:solidFill>
                <a:latin typeface="Century Gothic" panose="020B0502020202020204" pitchFamily="34" charset="0"/>
                <a:ea typeface="Calibri" panose="020F0502020204030204" pitchFamily="34" charset="0"/>
                <a:cs typeface="Times New Roman" panose="02020603050405020304" pitchFamily="18" charset="0"/>
              </a:rPr>
              <a:t>08.05</a:t>
            </a:r>
            <a:endParaRPr lang="en-US" sz="1100" noProof="0" dirty="0">
              <a:solidFill>
                <a:srgbClr val="1F497D"/>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87" name="Text Box 35">
            <a:extLst>
              <a:ext uri="{FF2B5EF4-FFF2-40B4-BE49-F238E27FC236}">
                <a16:creationId xmlns:a16="http://schemas.microsoft.com/office/drawing/2014/main" id="{6F1D8BCA-A40D-8EE6-CCE3-DD5A31E30C99}"/>
              </a:ext>
            </a:extLst>
          </p:cNvPr>
          <p:cNvSpPr txBox="1">
            <a:spLocks noChangeArrowheads="1"/>
          </p:cNvSpPr>
          <p:nvPr/>
        </p:nvSpPr>
        <p:spPr bwMode="auto">
          <a:xfrm>
            <a:off x="3678437" y="4013566"/>
            <a:ext cx="504190" cy="325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gn="ctr">
              <a:lnSpc>
                <a:spcPct val="115000"/>
              </a:lnSpc>
            </a:pPr>
            <a:r>
              <a:rPr lang="en-US" sz="1200" b="1" dirty="0">
                <a:solidFill>
                  <a:srgbClr val="1F497D"/>
                </a:solidFill>
                <a:latin typeface="Century Gothic" panose="020B0502020202020204" pitchFamily="34" charset="0"/>
                <a:ea typeface="Calibri" panose="020F0502020204030204" pitchFamily="34" charset="0"/>
                <a:cs typeface="Times New Roman" panose="02020603050405020304" pitchFamily="18" charset="0"/>
              </a:rPr>
              <a:t>30.04</a:t>
            </a:r>
            <a:endParaRPr lang="en-US" sz="1100" noProof="0" dirty="0">
              <a:solidFill>
                <a:srgbClr val="1F497D"/>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05149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Text Box 24"/>
          <p:cNvSpPr txBox="1">
            <a:spLocks noChangeArrowheads="1"/>
          </p:cNvSpPr>
          <p:nvPr/>
        </p:nvSpPr>
        <p:spPr bwMode="auto">
          <a:xfrm>
            <a:off x="352998" y="795320"/>
            <a:ext cx="5454179" cy="441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nSpc>
                <a:spcPct val="115000"/>
              </a:lnSpc>
              <a:spcAft>
                <a:spcPts val="1000"/>
              </a:spcAft>
            </a:pPr>
            <a:r>
              <a:rPr lang="en-US" sz="2000" b="1" noProof="0"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(continued)</a:t>
            </a:r>
          </a:p>
        </p:txBody>
      </p:sp>
      <p:sp>
        <p:nvSpPr>
          <p:cNvPr id="18" name="Segnaposto numero diapositiva 1">
            <a:extLst>
              <a:ext uri="{FF2B5EF4-FFF2-40B4-BE49-F238E27FC236}">
                <a16:creationId xmlns:a16="http://schemas.microsoft.com/office/drawing/2014/main" id="{7DDF4D4E-40BB-4805-A65E-7D3851ABDB10}"/>
              </a:ext>
            </a:extLst>
          </p:cNvPr>
          <p:cNvSpPr>
            <a:spLocks noGrp="1"/>
          </p:cNvSpPr>
          <p:nvPr>
            <p:ph type="sldNum" sz="quarter" idx="12"/>
          </p:nvPr>
        </p:nvSpPr>
        <p:spPr>
          <a:xfrm>
            <a:off x="423327" y="10250599"/>
            <a:ext cx="1161756" cy="353453"/>
          </a:xfrm>
        </p:spPr>
        <p:txBody>
          <a:bodyPr/>
          <a:lstStyle/>
          <a:p>
            <a:fld id="{DD7A32DE-AB46-481C-A077-472A87B95DDA}" type="slidenum">
              <a:rPr lang="en-US" noProof="0" smtClean="0"/>
              <a:pPr/>
              <a:t>2</a:t>
            </a:fld>
            <a:r>
              <a:rPr lang="en-US" noProof="0" dirty="0"/>
              <a:t> of 6</a:t>
            </a:r>
          </a:p>
        </p:txBody>
      </p:sp>
      <p:sp>
        <p:nvSpPr>
          <p:cNvPr id="2" name="Text Box 32">
            <a:extLst>
              <a:ext uri="{FF2B5EF4-FFF2-40B4-BE49-F238E27FC236}">
                <a16:creationId xmlns:a16="http://schemas.microsoft.com/office/drawing/2014/main" id="{DB7FD632-ED64-8932-974B-55A1D08AEA13}"/>
              </a:ext>
            </a:extLst>
          </p:cNvPr>
          <p:cNvSpPr txBox="1">
            <a:spLocks noChangeArrowheads="1"/>
          </p:cNvSpPr>
          <p:nvPr/>
        </p:nvSpPr>
        <p:spPr bwMode="auto">
          <a:xfrm>
            <a:off x="352998" y="1237279"/>
            <a:ext cx="6853679" cy="890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just"/>
            <a:r>
              <a:rPr lang="en-US" sz="1000" dirty="0">
                <a:solidFill>
                  <a:srgbClr val="595959"/>
                </a:solidFill>
                <a:latin typeface="Century Gothic" panose="020B0502020202020204" pitchFamily="34" charset="0"/>
              </a:rPr>
              <a:t>Even memory—long considered the most cyclical component—is now being seen as benefiting from structural demand, thanks to the increasing workloads associated with artificial intelligence. Scarcity in semiconductors is no longer a bottleneck — it is becoming the organizing principle of the AI economy.</a:t>
            </a:r>
          </a:p>
          <a:p>
            <a:pPr algn="just"/>
            <a:endParaRPr lang="en-US" sz="1000" dirty="0">
              <a:solidFill>
                <a:srgbClr val="595959"/>
              </a:solidFill>
              <a:latin typeface="Century Gothic" panose="020B0502020202020204" pitchFamily="34" charset="0"/>
            </a:endParaRPr>
          </a:p>
          <a:p>
            <a:pPr algn="just"/>
            <a:r>
              <a:rPr lang="en-US" sz="1000" dirty="0">
                <a:solidFill>
                  <a:srgbClr val="595959"/>
                </a:solidFill>
                <a:latin typeface="Century Gothic" panose="020B0502020202020204" pitchFamily="34" charset="0"/>
              </a:rPr>
              <a:t>Artificial Intelligence is not just adding demand to the system, it is reallocating it, causing the crowding out of some industries. The share of memory allocated to smartphones has declined significantly, reflecting a structural shift in demand toward AI infrastructure: Smartphones and PCs are no longer the main drivers of growth for semiconductors. As capacity is increasingly directed towards artificial intelligence, traditional consumer electronics are being squeezed. For example, companies such as Xiaomi have highlighted growing difficulty in securing key memory components, alongside rising costs. Crucially, they see little prospect of relief for at least a year—if not longer—suggesting these pressures may persist longer than many expect. This dynamic is putting pressure on lower-end and mid-tier device manufacturers, while reinforcing the competitive position of premium players.</a:t>
            </a:r>
          </a:p>
          <a:p>
            <a:pPr algn="just"/>
            <a:endParaRPr lang="en-US" sz="1000" dirty="0">
              <a:solidFill>
                <a:srgbClr val="595959"/>
              </a:solidFill>
              <a:latin typeface="Century Gothic" panose="020B0502020202020204" pitchFamily="34" charset="0"/>
            </a:endParaRPr>
          </a:p>
          <a:p>
            <a:pPr algn="just"/>
            <a:r>
              <a:rPr lang="en-US" sz="1000" dirty="0">
                <a:solidFill>
                  <a:srgbClr val="595959"/>
                </a:solidFill>
                <a:latin typeface="Century Gothic" panose="020B0502020202020204" pitchFamily="34" charset="0"/>
              </a:rPr>
              <a:t>While semiconductors are the main beneficiaries of the development of artificial intelligence, software sits at the opposite end of the spectrum. Advances in AI are enabling large companies in other sectors to develop internally what previously was sourced externally. The more powerful AI models become—such as those of Anthropic and OpenAI —the more companies will be able to develop in-house the code and software they need, reducing demand for software companies. Over time, this raises questions about how much value will accrue to traditional software vendors, particularly if enterprises increasingly choose to build rather than buy. This could jeopardize the earnings and revenue growth of these companies, as well as put pressure on their margins. The trends observed recently in the market thus appear to be perfectly rational.</a:t>
            </a:r>
          </a:p>
          <a:p>
            <a:pPr algn="just"/>
            <a:endParaRPr lang="en-US" sz="1000" dirty="0">
              <a:solidFill>
                <a:srgbClr val="595959"/>
              </a:solidFill>
              <a:latin typeface="Century Gothic" panose="020B0502020202020204" pitchFamily="34" charset="0"/>
            </a:endParaRPr>
          </a:p>
          <a:p>
            <a:pPr algn="just"/>
            <a:r>
              <a:rPr lang="en-US" sz="1000" dirty="0">
                <a:solidFill>
                  <a:srgbClr val="595959"/>
                </a:solidFill>
                <a:latin typeface="Century Gothic" panose="020B0502020202020204" pitchFamily="34" charset="0"/>
              </a:rPr>
              <a:t>Another notable trend worth pointing out is that the AI world is splitting into two separate tracks. Because of security concerns and politics, the US and China are building their own independent systems instead of sharing one global platform. In the US, the goal is Super Intelligence. Leading companies like OpenAI (ChatGPT), Google (Gemini), and Anthropic are racing to build the smartest "brains" possible, focusing on high-level reasoning and premium performance. </a:t>
            </a:r>
          </a:p>
          <a:p>
            <a:pPr algn="just"/>
            <a:endParaRPr lang="en-US" sz="1000" dirty="0">
              <a:solidFill>
                <a:srgbClr val="595959"/>
              </a:solidFill>
              <a:latin typeface="Century Gothic" panose="020B0502020202020204" pitchFamily="34" charset="0"/>
            </a:endParaRPr>
          </a:p>
          <a:p>
            <a:pPr algn="just"/>
            <a:r>
              <a:rPr lang="en-US" sz="1000" dirty="0">
                <a:solidFill>
                  <a:srgbClr val="595959"/>
                </a:solidFill>
                <a:latin typeface="Century Gothic" panose="020B0502020202020204" pitchFamily="34" charset="0"/>
              </a:rPr>
              <a:t>While in the United States the focus is on excellence and pushing the boundaries of technology, in China the approach is more pragmatic: the emphasis is on developing low-cost, open-source models that can be used on a large scale by all companies. In China, by contrast, the focus is on enabling faster and broader adoption of new technologies to streamline processes and reduce costs. Companies like Kimi and </a:t>
            </a:r>
            <a:r>
              <a:rPr lang="en-US" sz="1000" dirty="0" err="1">
                <a:solidFill>
                  <a:srgbClr val="595959"/>
                </a:solidFill>
                <a:latin typeface="Century Gothic" panose="020B0502020202020204" pitchFamily="34" charset="0"/>
              </a:rPr>
              <a:t>MiniMax</a:t>
            </a:r>
            <a:r>
              <a:rPr lang="en-US" sz="1000" dirty="0">
                <a:solidFill>
                  <a:srgbClr val="595959"/>
                </a:solidFill>
                <a:latin typeface="Century Gothic" panose="020B0502020202020204" pitchFamily="34" charset="0"/>
              </a:rPr>
              <a:t> are building highly efficient systems that are much cheaper to run. </a:t>
            </a:r>
          </a:p>
          <a:p>
            <a:pPr algn="just"/>
            <a:endParaRPr lang="en-US" sz="1000" dirty="0">
              <a:solidFill>
                <a:srgbClr val="595959"/>
              </a:solidFill>
              <a:latin typeface="Century Gothic" panose="020B0502020202020204" pitchFamily="34" charset="0"/>
            </a:endParaRPr>
          </a:p>
          <a:p>
            <a:pPr algn="just"/>
            <a:r>
              <a:rPr lang="en-US" sz="1000" dirty="0">
                <a:solidFill>
                  <a:srgbClr val="595959"/>
                </a:solidFill>
                <a:latin typeface="Century Gothic" panose="020B0502020202020204" pitchFamily="34" charset="0"/>
              </a:rPr>
              <a:t>With China and the United States emerging as the only two countries at the forefront of AI, other regions are left with the choice to align with one of two distinct technological frameworks. Given geopolitical issues, the AI economy is not globalizing—it is bifurcating. Convergence appears unlikely: a Western company is unlikely to adopt Chinese AI, and vice versa. </a:t>
            </a:r>
            <a:r>
              <a:rPr lang="en-US" sz="1000" noProof="0" dirty="0">
                <a:solidFill>
                  <a:srgbClr val="595959"/>
                </a:solidFill>
                <a:latin typeface="Century Gothic" panose="020B0502020202020204" pitchFamily="34" charset="0"/>
              </a:rPr>
              <a:t>At the same time, a new constraint is becoming more visible: energy. Running AI systems requires large amounts of electricity, and this is becoming an increasingly important factor in determining how fast AI can scale. In this context, China is working to turn its strength in energy production and infrastructure into a competitive advantage. Lower electricity costs and faster deployment of power infrastructure allow it to expand AI capacity more efficiently.</a:t>
            </a:r>
          </a:p>
          <a:p>
            <a:pPr algn="just"/>
            <a:endParaRPr lang="en-US" sz="1000" dirty="0">
              <a:solidFill>
                <a:srgbClr val="595959"/>
              </a:solidFill>
              <a:latin typeface="Century Gothic" panose="020B0502020202020204" pitchFamily="34" charset="0"/>
            </a:endParaRPr>
          </a:p>
          <a:p>
            <a:pPr algn="just"/>
            <a:endParaRPr lang="en-US" sz="1000" noProof="0" dirty="0">
              <a:solidFill>
                <a:srgbClr val="595959"/>
              </a:solidFill>
              <a:latin typeface="Century Gothic" panose="020B0502020202020204" pitchFamily="34" charset="0"/>
            </a:endParaRPr>
          </a:p>
          <a:p>
            <a:pPr algn="just"/>
            <a:endParaRPr lang="en-US" sz="1000" dirty="0">
              <a:solidFill>
                <a:srgbClr val="595959"/>
              </a:solidFill>
              <a:latin typeface="Century Gothic" panose="020B0502020202020204" pitchFamily="34" charset="0"/>
            </a:endParaRPr>
          </a:p>
          <a:p>
            <a:pPr algn="just"/>
            <a:endParaRPr lang="en-US" sz="1000" noProof="0" dirty="0">
              <a:solidFill>
                <a:srgbClr val="595959"/>
              </a:solidFill>
              <a:latin typeface="Century Gothic" panose="020B0502020202020204" pitchFamily="34" charset="0"/>
            </a:endParaRPr>
          </a:p>
          <a:p>
            <a:pPr algn="just"/>
            <a:endParaRPr lang="en-US" sz="1000" noProof="0" dirty="0">
              <a:solidFill>
                <a:srgbClr val="595959"/>
              </a:solidFill>
              <a:latin typeface="Century Gothic" panose="020B0502020202020204" pitchFamily="34" charset="0"/>
            </a:endParaRPr>
          </a:p>
          <a:p>
            <a:pPr algn="just"/>
            <a:endParaRPr lang="en-US" sz="1000" noProof="0" dirty="0">
              <a:solidFill>
                <a:srgbClr val="595959"/>
              </a:solidFill>
              <a:latin typeface="Century Gothic" panose="020B0502020202020204" pitchFamily="34" charset="0"/>
            </a:endParaRPr>
          </a:p>
          <a:p>
            <a:pPr algn="just"/>
            <a:endParaRPr lang="en-US" sz="1000" dirty="0">
              <a:solidFill>
                <a:srgbClr val="595959"/>
              </a:solidFill>
              <a:latin typeface="Century Gothic" panose="020B0502020202020204" pitchFamily="34" charset="0"/>
            </a:endParaRPr>
          </a:p>
          <a:p>
            <a:pPr algn="just"/>
            <a:endParaRPr lang="en-US" sz="1000" noProof="0" dirty="0">
              <a:solidFill>
                <a:srgbClr val="595959"/>
              </a:solidFill>
              <a:latin typeface="Century Gothic" panose="020B0502020202020204" pitchFamily="34" charset="0"/>
            </a:endParaRPr>
          </a:p>
          <a:p>
            <a:pPr algn="just"/>
            <a:endParaRPr lang="en-US" sz="1000" dirty="0">
              <a:solidFill>
                <a:srgbClr val="595959"/>
              </a:solidFill>
              <a:latin typeface="Century Gothic" panose="020B0502020202020204" pitchFamily="34" charset="0"/>
            </a:endParaRPr>
          </a:p>
          <a:p>
            <a:pPr algn="just"/>
            <a:endParaRPr lang="en-US" sz="1000" noProof="0" dirty="0">
              <a:solidFill>
                <a:srgbClr val="595959"/>
              </a:solidFill>
              <a:latin typeface="Century Gothic" panose="020B0502020202020204" pitchFamily="34" charset="0"/>
            </a:endParaRPr>
          </a:p>
          <a:p>
            <a:pPr algn="just"/>
            <a:endParaRPr lang="en-US" sz="1000" dirty="0">
              <a:solidFill>
                <a:srgbClr val="595959"/>
              </a:solidFill>
              <a:latin typeface="Century Gothic" panose="020B0502020202020204" pitchFamily="34" charset="0"/>
            </a:endParaRPr>
          </a:p>
          <a:p>
            <a:pPr algn="just"/>
            <a:endParaRPr lang="en-US" sz="1000" noProof="0" dirty="0">
              <a:solidFill>
                <a:srgbClr val="595959"/>
              </a:solidFill>
              <a:latin typeface="Century Gothic" panose="020B0502020202020204" pitchFamily="34" charset="0"/>
            </a:endParaRPr>
          </a:p>
          <a:p>
            <a:pPr algn="just"/>
            <a:endParaRPr lang="en-US" sz="1000" dirty="0">
              <a:solidFill>
                <a:srgbClr val="595959"/>
              </a:solidFill>
              <a:latin typeface="Century Gothic" panose="020B0502020202020204" pitchFamily="34" charset="0"/>
            </a:endParaRPr>
          </a:p>
          <a:p>
            <a:pPr algn="just"/>
            <a:endParaRPr lang="en-US" sz="1000" noProof="0" dirty="0">
              <a:solidFill>
                <a:srgbClr val="595959"/>
              </a:solidFill>
              <a:latin typeface="Century Gothic" panose="020B0502020202020204" pitchFamily="34" charset="0"/>
            </a:endParaRPr>
          </a:p>
          <a:p>
            <a:pPr algn="just"/>
            <a:r>
              <a:rPr lang="en-US" sz="800" i="1" dirty="0">
                <a:solidFill>
                  <a:srgbClr val="595959"/>
                </a:solidFill>
                <a:latin typeface="Century Gothic" panose="020B0502020202020204" pitchFamily="34" charset="0"/>
              </a:rPr>
              <a:t>        Source: Artificial Analysis		                             Source: Jefferies</a:t>
            </a:r>
            <a:endParaRPr lang="en-US" sz="800" i="1" noProof="0" dirty="0">
              <a:solidFill>
                <a:srgbClr val="595959"/>
              </a:solidFill>
              <a:latin typeface="Century Gothic" panose="020B0502020202020204" pitchFamily="34" charset="0"/>
            </a:endParaRPr>
          </a:p>
        </p:txBody>
      </p:sp>
      <p:pic>
        <p:nvPicPr>
          <p:cNvPr id="4" name="Picture 3">
            <a:extLst>
              <a:ext uri="{FF2B5EF4-FFF2-40B4-BE49-F238E27FC236}">
                <a16:creationId xmlns:a16="http://schemas.microsoft.com/office/drawing/2014/main" id="{A694A5E1-7024-3084-5509-34A74831D80D}"/>
              </a:ext>
            </a:extLst>
          </p:cNvPr>
          <p:cNvPicPr/>
          <p:nvPr/>
        </p:nvPicPr>
        <p:blipFill>
          <a:blip r:embed="rId3"/>
          <a:srcRect b="12915"/>
          <a:stretch>
            <a:fillRect/>
          </a:stretch>
        </p:blipFill>
        <p:spPr>
          <a:xfrm>
            <a:off x="659099" y="7994650"/>
            <a:ext cx="2890551" cy="1949448"/>
          </a:xfrm>
          <a:prstGeom prst="rect">
            <a:avLst/>
          </a:prstGeom>
          <a:noFill/>
          <a:ln w="6350">
            <a:solidFill>
              <a:schemeClr val="tx2"/>
            </a:solidFill>
            <a:prstDash/>
          </a:ln>
        </p:spPr>
      </p:pic>
      <p:pic>
        <p:nvPicPr>
          <p:cNvPr id="5" name="Picture 4">
            <a:extLst>
              <a:ext uri="{FF2B5EF4-FFF2-40B4-BE49-F238E27FC236}">
                <a16:creationId xmlns:a16="http://schemas.microsoft.com/office/drawing/2014/main" id="{63F4A26E-8769-CBFE-A10B-9A69A912B135}"/>
              </a:ext>
            </a:extLst>
          </p:cNvPr>
          <p:cNvPicPr/>
          <p:nvPr/>
        </p:nvPicPr>
        <p:blipFill>
          <a:blip r:embed="rId4"/>
          <a:srcRect l="2644" t="3530" r="50000" b="22868"/>
          <a:stretch>
            <a:fillRect/>
          </a:stretch>
        </p:blipFill>
        <p:spPr>
          <a:xfrm>
            <a:off x="4010026" y="7994650"/>
            <a:ext cx="2890550" cy="1949450"/>
          </a:xfrm>
          <a:prstGeom prst="rect">
            <a:avLst/>
          </a:prstGeom>
          <a:noFill/>
          <a:ln w="6350">
            <a:solidFill>
              <a:schemeClr val="tx2"/>
            </a:solidFill>
            <a:prstDash/>
          </a:ln>
        </p:spPr>
      </p:pic>
    </p:spTree>
    <p:extLst>
      <p:ext uri="{BB962C8B-B14F-4D97-AF65-F5344CB8AC3E}">
        <p14:creationId xmlns:p14="http://schemas.microsoft.com/office/powerpoint/2010/main" val="3692896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061E61-2D5B-41E4-ED04-6FF386BBB137}"/>
            </a:ext>
          </a:extLst>
        </p:cNvPr>
        <p:cNvGrpSpPr/>
        <p:nvPr/>
      </p:nvGrpSpPr>
      <p:grpSpPr>
        <a:xfrm>
          <a:off x="0" y="0"/>
          <a:ext cx="0" cy="0"/>
          <a:chOff x="0" y="0"/>
          <a:chExt cx="0" cy="0"/>
        </a:xfrm>
      </p:grpSpPr>
      <p:sp>
        <p:nvSpPr>
          <p:cNvPr id="2" name="Text Box 32">
            <a:extLst>
              <a:ext uri="{FF2B5EF4-FFF2-40B4-BE49-F238E27FC236}">
                <a16:creationId xmlns:a16="http://schemas.microsoft.com/office/drawing/2014/main" id="{4B6C5B19-E31D-E196-F41E-80673F642D90}"/>
              </a:ext>
            </a:extLst>
          </p:cNvPr>
          <p:cNvSpPr txBox="1">
            <a:spLocks noChangeArrowheads="1"/>
          </p:cNvSpPr>
          <p:nvPr/>
        </p:nvSpPr>
        <p:spPr bwMode="auto">
          <a:xfrm>
            <a:off x="352998" y="1237279"/>
            <a:ext cx="6853679" cy="890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just">
              <a:buNone/>
            </a:pPr>
            <a:r>
              <a:rPr lang="en-US" sz="1000" dirty="0">
                <a:solidFill>
                  <a:srgbClr val="595959"/>
                </a:solidFill>
                <a:latin typeface="Century Gothic" panose="020B0502020202020204" pitchFamily="34" charset="0"/>
              </a:rPr>
              <a:t>As AI continues to expand, new applications are starting to emerge beyond software and chips. One of the most compelling new themes is humanoid robotics, particularly in China. What is notable is not just the technology itself, but the coordinated ecosystem being built around it. Government support is playing a critical role, with local authorities actively encouraging deployment and, in some cases, acting as early buyers to accelerate adoption. With declining birth rates and a shrinking workforce, automation is becoming a necessity rather than a choice.</a:t>
            </a:r>
          </a:p>
          <a:p>
            <a:pPr algn="just">
              <a:buNone/>
            </a:pPr>
            <a:endParaRPr lang="en-US" sz="1000" dirty="0">
              <a:solidFill>
                <a:srgbClr val="595959"/>
              </a:solidFill>
              <a:latin typeface="Century Gothic" panose="020B0502020202020204" pitchFamily="34" charset="0"/>
            </a:endParaRPr>
          </a:p>
          <a:p>
            <a:pPr algn="just">
              <a:buNone/>
            </a:pPr>
            <a:r>
              <a:rPr lang="en-US" sz="1000" dirty="0">
                <a:solidFill>
                  <a:srgbClr val="595959"/>
                </a:solidFill>
                <a:latin typeface="Century Gothic" panose="020B0502020202020204" pitchFamily="34" charset="0"/>
              </a:rPr>
              <a:t>In China, the government is directly buying robots and placing them in large "data collection" centers. These are facilities where robots are trained in real-world conditions to perform simple tasks such as moving objects, sorting goods, checking quality, or basic factory work. Humans are involved at the beginning, showing the robots how to do these tasks, while all the data generated is collected and used to improve their performance over time. This creates a simple but powerful cycle: the more robots are used, the more data they generate, and the better they become. Over time, this allows robots to replace a portion of human labor in repetitive tasks. They operate around the clock, require no breaks, and deliver consistent results, making them very attractive for factories. For China, the objective is clear: offset </a:t>
            </a:r>
            <a:r>
              <a:rPr lang="en-US" sz="1000" dirty="0" err="1">
                <a:solidFill>
                  <a:srgbClr val="595959"/>
                </a:solidFill>
                <a:latin typeface="Century Gothic" panose="020B0502020202020204" pitchFamily="34" charset="0"/>
              </a:rPr>
              <a:t>labour</a:t>
            </a:r>
            <a:r>
              <a:rPr lang="en-US" sz="1000" dirty="0">
                <a:solidFill>
                  <a:srgbClr val="595959"/>
                </a:solidFill>
                <a:latin typeface="Century Gothic" panose="020B0502020202020204" pitchFamily="34" charset="0"/>
              </a:rPr>
              <a:t> constraints and sustain economic expansion despite demographic pressure. However, large-scale deployment will take at least five years.</a:t>
            </a:r>
          </a:p>
          <a:p>
            <a:pPr algn="just">
              <a:buNone/>
            </a:pPr>
            <a:endParaRPr lang="en-US" sz="1000" dirty="0">
              <a:solidFill>
                <a:srgbClr val="595959"/>
              </a:solidFill>
              <a:latin typeface="Century Gothic" panose="020B0502020202020204" pitchFamily="34" charset="0"/>
            </a:endParaRPr>
          </a:p>
          <a:p>
            <a:pPr algn="just">
              <a:buNone/>
            </a:pPr>
            <a:r>
              <a:rPr lang="en-US" sz="1000" dirty="0">
                <a:solidFill>
                  <a:srgbClr val="595959"/>
                </a:solidFill>
                <a:latin typeface="Century Gothic" panose="020B0502020202020204" pitchFamily="34" charset="0"/>
              </a:rPr>
              <a:t>Overall, the AI cycle remains strong, but where value is created is changing. Today, the most attractive areas are those with clear bottlenecks, such as semiconductors and energy infrastructure. In contrast, parts of the software sector face increasing pressure from AI itself, which could limit growth and margins. This makes positioning more important than ever.</a:t>
            </a:r>
          </a:p>
          <a:p>
            <a:pPr algn="just"/>
            <a:r>
              <a:rPr lang="en-US" sz="1000" dirty="0">
                <a:solidFill>
                  <a:srgbClr val="595959"/>
                </a:solidFill>
                <a:latin typeface="Century Gothic" panose="020B0502020202020204" pitchFamily="34" charset="0"/>
              </a:rPr>
              <a:t>I</a:t>
            </a:r>
          </a:p>
        </p:txBody>
      </p:sp>
      <p:sp>
        <p:nvSpPr>
          <p:cNvPr id="99" name="Text Box 24">
            <a:extLst>
              <a:ext uri="{FF2B5EF4-FFF2-40B4-BE49-F238E27FC236}">
                <a16:creationId xmlns:a16="http://schemas.microsoft.com/office/drawing/2014/main" id="{93485108-D282-97A1-CDDD-B3F28545ACFE}"/>
              </a:ext>
            </a:extLst>
          </p:cNvPr>
          <p:cNvSpPr txBox="1">
            <a:spLocks noChangeArrowheads="1"/>
          </p:cNvSpPr>
          <p:nvPr/>
        </p:nvSpPr>
        <p:spPr bwMode="auto">
          <a:xfrm>
            <a:off x="352998" y="795320"/>
            <a:ext cx="5454179" cy="441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nSpc>
                <a:spcPct val="115000"/>
              </a:lnSpc>
              <a:spcAft>
                <a:spcPts val="1000"/>
              </a:spcAft>
            </a:pPr>
            <a:r>
              <a:rPr lang="en-US" sz="2000" b="1" noProof="0"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(continued)</a:t>
            </a:r>
          </a:p>
        </p:txBody>
      </p:sp>
      <p:sp>
        <p:nvSpPr>
          <p:cNvPr id="18" name="Segnaposto numero diapositiva 1">
            <a:extLst>
              <a:ext uri="{FF2B5EF4-FFF2-40B4-BE49-F238E27FC236}">
                <a16:creationId xmlns:a16="http://schemas.microsoft.com/office/drawing/2014/main" id="{AD2E74E2-B087-1749-8F9B-FEA7FF9DCB4D}"/>
              </a:ext>
            </a:extLst>
          </p:cNvPr>
          <p:cNvSpPr>
            <a:spLocks noGrp="1"/>
          </p:cNvSpPr>
          <p:nvPr>
            <p:ph type="sldNum" sz="quarter" idx="12"/>
          </p:nvPr>
        </p:nvSpPr>
        <p:spPr>
          <a:xfrm>
            <a:off x="423327" y="10250599"/>
            <a:ext cx="1161756" cy="353453"/>
          </a:xfrm>
        </p:spPr>
        <p:txBody>
          <a:bodyPr/>
          <a:lstStyle/>
          <a:p>
            <a:fld id="{DD7A32DE-AB46-481C-A077-472A87B95DDA}" type="slidenum">
              <a:rPr lang="en-US" noProof="0" smtClean="0"/>
              <a:pPr/>
              <a:t>3</a:t>
            </a:fld>
            <a:r>
              <a:rPr lang="en-US" noProof="0" dirty="0"/>
              <a:t> of 6</a:t>
            </a:r>
          </a:p>
        </p:txBody>
      </p:sp>
    </p:spTree>
    <p:extLst>
      <p:ext uri="{BB962C8B-B14F-4D97-AF65-F5344CB8AC3E}">
        <p14:creationId xmlns:p14="http://schemas.microsoft.com/office/powerpoint/2010/main" val="515348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Pentagon 81">
            <a:extLst>
              <a:ext uri="{FF2B5EF4-FFF2-40B4-BE49-F238E27FC236}">
                <a16:creationId xmlns:a16="http://schemas.microsoft.com/office/drawing/2014/main" id="{7BB877BC-F83D-46BB-8612-A0A6F8792F97}"/>
              </a:ext>
            </a:extLst>
          </p:cNvPr>
          <p:cNvSpPr/>
          <p:nvPr/>
        </p:nvSpPr>
        <p:spPr>
          <a:xfrm rot="10800000">
            <a:off x="5531003" y="3456144"/>
            <a:ext cx="1226642" cy="308627"/>
          </a:xfrm>
          <a:prstGeom prst="homePlate">
            <a:avLst>
              <a:gd name="adj" fmla="val 5746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000" b="1" dirty="0">
                <a:solidFill>
                  <a:schemeClr val="bg1"/>
                </a:solidFill>
                <a:latin typeface="Century Gothic" panose="020B0502020202020204" pitchFamily="34" charset="0"/>
              </a:rPr>
              <a:t>  </a:t>
            </a:r>
          </a:p>
        </p:txBody>
      </p:sp>
      <p:graphicFrame>
        <p:nvGraphicFramePr>
          <p:cNvPr id="6" name="Tabella 5"/>
          <p:cNvGraphicFramePr>
            <a:graphicFrameLocks noGrp="1"/>
          </p:cNvGraphicFramePr>
          <p:nvPr>
            <p:extLst>
              <p:ext uri="{D42A27DB-BD31-4B8C-83A1-F6EECF244321}">
                <p14:modId xmlns:p14="http://schemas.microsoft.com/office/powerpoint/2010/main" val="1399699849"/>
              </p:ext>
            </p:extLst>
          </p:nvPr>
        </p:nvGraphicFramePr>
        <p:xfrm>
          <a:off x="483139" y="7594878"/>
          <a:ext cx="6660000" cy="243840"/>
        </p:xfrm>
        <a:graphic>
          <a:graphicData uri="http://schemas.openxmlformats.org/drawingml/2006/table">
            <a:tbl>
              <a:tblPr firstRow="1" bandRow="1">
                <a:tableStyleId>{5C22544A-7EE6-4342-B048-85BDC9FD1C3A}</a:tableStyleId>
              </a:tblPr>
              <a:tblGrid>
                <a:gridCol w="1110000">
                  <a:extLst>
                    <a:ext uri="{9D8B030D-6E8A-4147-A177-3AD203B41FA5}">
                      <a16:colId xmlns:a16="http://schemas.microsoft.com/office/drawing/2014/main" val="3231590104"/>
                    </a:ext>
                  </a:extLst>
                </a:gridCol>
                <a:gridCol w="1110000">
                  <a:extLst>
                    <a:ext uri="{9D8B030D-6E8A-4147-A177-3AD203B41FA5}">
                      <a16:colId xmlns:a16="http://schemas.microsoft.com/office/drawing/2014/main" val="3341636505"/>
                    </a:ext>
                  </a:extLst>
                </a:gridCol>
                <a:gridCol w="1110000">
                  <a:extLst>
                    <a:ext uri="{9D8B030D-6E8A-4147-A177-3AD203B41FA5}">
                      <a16:colId xmlns:a16="http://schemas.microsoft.com/office/drawing/2014/main" val="2447506197"/>
                    </a:ext>
                  </a:extLst>
                </a:gridCol>
                <a:gridCol w="1110000">
                  <a:extLst>
                    <a:ext uri="{9D8B030D-6E8A-4147-A177-3AD203B41FA5}">
                      <a16:colId xmlns:a16="http://schemas.microsoft.com/office/drawing/2014/main" val="3565482073"/>
                    </a:ext>
                  </a:extLst>
                </a:gridCol>
                <a:gridCol w="1110000">
                  <a:extLst>
                    <a:ext uri="{9D8B030D-6E8A-4147-A177-3AD203B41FA5}">
                      <a16:colId xmlns:a16="http://schemas.microsoft.com/office/drawing/2014/main" val="854492166"/>
                    </a:ext>
                  </a:extLst>
                </a:gridCol>
                <a:gridCol w="1110000">
                  <a:extLst>
                    <a:ext uri="{9D8B030D-6E8A-4147-A177-3AD203B41FA5}">
                      <a16:colId xmlns:a16="http://schemas.microsoft.com/office/drawing/2014/main" val="3113822544"/>
                    </a:ext>
                  </a:extLst>
                </a:gridCol>
              </a:tblGrid>
              <a:tr h="183765">
                <a:tc>
                  <a:txBody>
                    <a:bodyPr/>
                    <a:lstStyle/>
                    <a:p>
                      <a:r>
                        <a:rPr lang="it-IT" sz="1000" b="1" dirty="0">
                          <a:solidFill>
                            <a:schemeClr val="tx1">
                              <a:lumMod val="65000"/>
                              <a:lumOff val="35000"/>
                            </a:schemeClr>
                          </a:solidFill>
                          <a:latin typeface="Century Gothic" panose="020B0502020202020204" pitchFamily="34" charset="0"/>
                        </a:rPr>
                        <a:t>US</a:t>
                      </a: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it-IT" sz="1000" b="1" i="0" u="none" strike="noStrike" dirty="0">
                          <a:solidFill>
                            <a:srgbClr val="595959"/>
                          </a:solidFill>
                          <a:effectLst/>
                          <a:latin typeface="Century Gothic" panose="020B0502020202020204" pitchFamily="34" charset="0"/>
                        </a:rPr>
                        <a:t>Europe</a:t>
                      </a:r>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it-IT" sz="1000" b="1" i="0" u="none" strike="noStrike" dirty="0">
                          <a:solidFill>
                            <a:srgbClr val="595959"/>
                          </a:solidFill>
                          <a:effectLst/>
                          <a:latin typeface="Century Gothic" panose="020B0502020202020204" pitchFamily="34" charset="0"/>
                        </a:rPr>
                        <a:t>Japan</a:t>
                      </a:r>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5590226"/>
                  </a:ext>
                </a:extLst>
              </a:tr>
            </a:tbl>
          </a:graphicData>
        </a:graphic>
      </p:graphicFrame>
      <p:sp>
        <p:nvSpPr>
          <p:cNvPr id="2" name="Rettangolo 1">
            <a:extLst>
              <a:ext uri="{FF2B5EF4-FFF2-40B4-BE49-F238E27FC236}">
                <a16:creationId xmlns:a16="http://schemas.microsoft.com/office/drawing/2014/main" id="{6BCDEF98-FEB9-497B-8468-D6AFAA0E7948}"/>
              </a:ext>
            </a:extLst>
          </p:cNvPr>
          <p:cNvSpPr/>
          <p:nvPr/>
        </p:nvSpPr>
        <p:spPr>
          <a:xfrm>
            <a:off x="2498720" y="5965784"/>
            <a:ext cx="4609585" cy="1615827"/>
          </a:xfrm>
          <a:prstGeom prst="rect">
            <a:avLst/>
          </a:prstGeom>
        </p:spPr>
        <p:txBody>
          <a:bodyPr wrap="square">
            <a:spAutoFit/>
          </a:bodyPr>
          <a:lstStyle/>
          <a:p>
            <a:pPr algn="just"/>
            <a:r>
              <a:rPr lang="en-US" sz="900" spc="-10"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We maintained the </a:t>
            </a:r>
            <a:r>
              <a:rPr lang="en-US" sz="900" b="1" spc="-10"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Neutral</a:t>
            </a:r>
            <a:r>
              <a:rPr lang="en-US" sz="900" spc="-10"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 recommendation on Developed Market equities. Equity markets continue to stand out as the asset class with the brightest outlook. The strong results expected for this earnings season, the start of Warsh’s tenure as Fed chair, the apparent easing of tensions in the Middle East, the meeting between Trump and Xi in mid-May that could smooth out some friction between the two countries, and a global growth that continues to show resiliency are all supportive factors for equity markets. The main short-term vulnerabilities are still linked to the situation in Iran—particularly a prolonged closure of the Strait of Hormuz—and a physiological retracement following the sharp rally of recent weeks. Among developed countries, Europe is viewed as the region toward which the committee harbors the greatest caution</a:t>
            </a:r>
            <a:endParaRPr lang="en-US" sz="900" spc="-10" dirty="0">
              <a:solidFill>
                <a:srgbClr val="232323"/>
              </a:solidFill>
              <a:latin typeface="Century Gothic" panose="020B0502020202020204" pitchFamily="34" charset="0"/>
              <a:ea typeface="Calibri" panose="020F0502020204030204" pitchFamily="34" charset="0"/>
              <a:cs typeface="Times New Roman" panose="02020603050405020304" pitchFamily="18" charset="0"/>
            </a:endParaRPr>
          </a:p>
        </p:txBody>
      </p:sp>
      <p:sp>
        <p:nvSpPr>
          <p:cNvPr id="3" name="Text Box 42"/>
          <p:cNvSpPr txBox="1">
            <a:spLocks noChangeArrowheads="1"/>
          </p:cNvSpPr>
          <p:nvPr/>
        </p:nvSpPr>
        <p:spPr bwMode="auto">
          <a:xfrm>
            <a:off x="332194" y="992649"/>
            <a:ext cx="4582795" cy="3693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nSpc>
                <a:spcPct val="115000"/>
              </a:lnSpc>
              <a:spcAft>
                <a:spcPts val="1000"/>
              </a:spcAft>
            </a:pPr>
            <a:r>
              <a:rPr lang="en-US" sz="2000" b="1"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Asset Allocation View</a:t>
            </a:r>
            <a:endParaRPr lang="en-US" sz="9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 Box 24"/>
          <p:cNvSpPr txBox="1">
            <a:spLocks noChangeArrowheads="1"/>
          </p:cNvSpPr>
          <p:nvPr/>
        </p:nvSpPr>
        <p:spPr bwMode="auto">
          <a:xfrm>
            <a:off x="356866" y="5244719"/>
            <a:ext cx="2141855" cy="383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nSpc>
                <a:spcPct val="115000"/>
              </a:lnSpc>
              <a:spcAft>
                <a:spcPts val="1000"/>
              </a:spcAft>
            </a:pPr>
            <a:r>
              <a:rPr lang="en-US" sz="1800" b="1" dirty="0">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rPr>
              <a:t>Equity</a:t>
            </a:r>
            <a:endParaRPr lang="en-US" sz="1100" b="1" dirty="0">
              <a:solidFill>
                <a:srgbClr val="0698FF"/>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Rettangolo 6"/>
          <p:cNvSpPr/>
          <p:nvPr/>
        </p:nvSpPr>
        <p:spPr>
          <a:xfrm>
            <a:off x="356866" y="5670043"/>
            <a:ext cx="5483753" cy="307777"/>
          </a:xfrm>
          <a:prstGeom prst="rect">
            <a:avLst/>
          </a:prstGeom>
        </p:spPr>
        <p:txBody>
          <a:bodyPr wrap="square">
            <a:spAutoFit/>
          </a:bodyPr>
          <a:lstStyle/>
          <a:p>
            <a:r>
              <a:rPr lang="en-US" sz="1400" b="1"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Developed Markets</a:t>
            </a:r>
            <a:endParaRPr lang="en-US" sz="1200" b="1" dirty="0">
              <a:solidFill>
                <a:srgbClr val="595959"/>
              </a:solidFill>
            </a:endParaRPr>
          </a:p>
        </p:txBody>
      </p:sp>
      <p:sp>
        <p:nvSpPr>
          <p:cNvPr id="18" name="Rettangolo 17"/>
          <p:cNvSpPr/>
          <p:nvPr/>
        </p:nvSpPr>
        <p:spPr>
          <a:xfrm>
            <a:off x="403854" y="7958166"/>
            <a:ext cx="5483753" cy="307777"/>
          </a:xfrm>
          <a:prstGeom prst="rect">
            <a:avLst/>
          </a:prstGeom>
        </p:spPr>
        <p:txBody>
          <a:bodyPr wrap="square">
            <a:spAutoFit/>
          </a:bodyPr>
          <a:lstStyle/>
          <a:p>
            <a:r>
              <a:rPr lang="en-US" sz="1400" b="1" dirty="0">
                <a:solidFill>
                  <a:srgbClr val="595959"/>
                </a:solidFill>
                <a:latin typeface="Century Gothic" panose="020B0502020202020204" pitchFamily="34" charset="0"/>
                <a:cs typeface="Times New Roman" panose="02020603050405020304" pitchFamily="18" charset="0"/>
              </a:rPr>
              <a:t>Emerging Markets </a:t>
            </a:r>
          </a:p>
        </p:txBody>
      </p:sp>
      <p:sp>
        <p:nvSpPr>
          <p:cNvPr id="42" name="Segnaposto numero diapositiva 41"/>
          <p:cNvSpPr>
            <a:spLocks noGrp="1"/>
          </p:cNvSpPr>
          <p:nvPr>
            <p:ph type="sldNum" sz="quarter" idx="12"/>
          </p:nvPr>
        </p:nvSpPr>
        <p:spPr>
          <a:xfrm>
            <a:off x="483139" y="10240401"/>
            <a:ext cx="1056142" cy="388798"/>
          </a:xfrm>
        </p:spPr>
        <p:txBody>
          <a:bodyPr/>
          <a:lstStyle/>
          <a:p>
            <a:fld id="{DD7A32DE-AB46-481C-A077-472A87B95DDA}" type="slidenum">
              <a:rPr lang="en-US" smtClean="0"/>
              <a:pPr/>
              <a:t>4</a:t>
            </a:fld>
            <a:r>
              <a:rPr lang="en-US" dirty="0"/>
              <a:t> of 6</a:t>
            </a:r>
          </a:p>
        </p:txBody>
      </p:sp>
      <p:cxnSp>
        <p:nvCxnSpPr>
          <p:cNvPr id="56" name="Connettore diritto 55"/>
          <p:cNvCxnSpPr>
            <a:cxnSpLocks/>
          </p:cNvCxnSpPr>
          <p:nvPr/>
        </p:nvCxnSpPr>
        <p:spPr>
          <a:xfrm>
            <a:off x="448306" y="5596323"/>
            <a:ext cx="6660000" cy="0"/>
          </a:xfrm>
          <a:prstGeom prst="line">
            <a:avLst/>
          </a:prstGeom>
          <a:ln w="28575">
            <a:solidFill>
              <a:srgbClr val="0698FF"/>
            </a:solidFill>
          </a:ln>
        </p:spPr>
        <p:style>
          <a:lnRef idx="1">
            <a:schemeClr val="accent1"/>
          </a:lnRef>
          <a:fillRef idx="0">
            <a:schemeClr val="accent1"/>
          </a:fillRef>
          <a:effectRef idx="0">
            <a:schemeClr val="accent1"/>
          </a:effectRef>
          <a:fontRef idx="minor">
            <a:schemeClr val="tx1"/>
          </a:fontRef>
        </p:style>
      </p:cxnSp>
      <p:cxnSp>
        <p:nvCxnSpPr>
          <p:cNvPr id="54" name="Connettore diritto 53">
            <a:extLst>
              <a:ext uri="{FF2B5EF4-FFF2-40B4-BE49-F238E27FC236}">
                <a16:creationId xmlns:a16="http://schemas.microsoft.com/office/drawing/2014/main" id="{564A7186-208A-43D5-A258-5EFEAB6790CD}"/>
              </a:ext>
            </a:extLst>
          </p:cNvPr>
          <p:cNvCxnSpPr>
            <a:cxnSpLocks/>
          </p:cNvCxnSpPr>
          <p:nvPr/>
        </p:nvCxnSpPr>
        <p:spPr>
          <a:xfrm>
            <a:off x="449837" y="5949112"/>
            <a:ext cx="6660000" cy="0"/>
          </a:xfrm>
          <a:prstGeom prst="line">
            <a:avLst/>
          </a:prstGeom>
          <a:ln w="9525">
            <a:solidFill>
              <a:srgbClr val="595959"/>
            </a:solidFill>
          </a:ln>
        </p:spPr>
        <p:style>
          <a:lnRef idx="1">
            <a:schemeClr val="accent1"/>
          </a:lnRef>
          <a:fillRef idx="0">
            <a:schemeClr val="accent1"/>
          </a:fillRef>
          <a:effectRef idx="0">
            <a:schemeClr val="accent1"/>
          </a:effectRef>
          <a:fontRef idx="minor">
            <a:schemeClr val="tx1"/>
          </a:fontRef>
        </p:style>
      </p:cxnSp>
      <p:cxnSp>
        <p:nvCxnSpPr>
          <p:cNvPr id="55" name="Connettore diritto 54">
            <a:extLst>
              <a:ext uri="{FF2B5EF4-FFF2-40B4-BE49-F238E27FC236}">
                <a16:creationId xmlns:a16="http://schemas.microsoft.com/office/drawing/2014/main" id="{33AA63CC-3C29-4D2D-B871-623CEAD81420}"/>
              </a:ext>
            </a:extLst>
          </p:cNvPr>
          <p:cNvCxnSpPr>
            <a:cxnSpLocks/>
          </p:cNvCxnSpPr>
          <p:nvPr/>
        </p:nvCxnSpPr>
        <p:spPr>
          <a:xfrm>
            <a:off x="429865" y="8253268"/>
            <a:ext cx="6678441" cy="12675"/>
          </a:xfrm>
          <a:prstGeom prst="line">
            <a:avLst/>
          </a:prstGeom>
          <a:ln w="9525">
            <a:solidFill>
              <a:srgbClr val="595959"/>
            </a:solidFill>
          </a:ln>
        </p:spPr>
        <p:style>
          <a:lnRef idx="1">
            <a:schemeClr val="accent1"/>
          </a:lnRef>
          <a:fillRef idx="0">
            <a:schemeClr val="accent1"/>
          </a:fillRef>
          <a:effectRef idx="0">
            <a:schemeClr val="accent1"/>
          </a:effectRef>
          <a:fontRef idx="minor">
            <a:schemeClr val="tx1"/>
          </a:fontRef>
        </p:style>
      </p:cxnSp>
      <p:sp>
        <p:nvSpPr>
          <p:cNvPr id="46" name="Rettangolo 45">
            <a:extLst>
              <a:ext uri="{FF2B5EF4-FFF2-40B4-BE49-F238E27FC236}">
                <a16:creationId xmlns:a16="http://schemas.microsoft.com/office/drawing/2014/main" id="{D68DD2B7-5B46-4270-88A8-E14BD8A57AE5}"/>
              </a:ext>
            </a:extLst>
          </p:cNvPr>
          <p:cNvSpPr/>
          <p:nvPr/>
        </p:nvSpPr>
        <p:spPr>
          <a:xfrm>
            <a:off x="2498720" y="8275144"/>
            <a:ext cx="4609585" cy="1338828"/>
          </a:xfrm>
          <a:prstGeom prst="rect">
            <a:avLst/>
          </a:prstGeom>
        </p:spPr>
        <p:txBody>
          <a:bodyPr wrap="square">
            <a:spAutoFit/>
          </a:bodyPr>
          <a:lstStyle/>
          <a:p>
            <a:pPr algn="just"/>
            <a:r>
              <a:rPr lang="en-US" sz="900" spc="-10"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We kept our </a:t>
            </a:r>
            <a:r>
              <a:rPr lang="en-US" sz="900" b="1" spc="-10"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Neutral</a:t>
            </a:r>
            <a:r>
              <a:rPr lang="en-US" sz="900" spc="-10"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 stance on Emerging Market equities. The same considerations outlined above for developed markets apply to emerging markets, which additionally trade at lower valuations, enhancing their relative attractiveness. Many of these markets also possess substantial reserves and are net exporters of commodities, positioning them to benefit from the ongoing rise in commodity prices. Finally, emerging markets are seen as having the greatest rebound potential should the conflict subside and the Strait of Hormuz reopen, particularly in Asia, as the region most dependent on imports passing through that chokepoint</a:t>
            </a:r>
            <a:r>
              <a:rPr lang="en-US" sz="900" dirty="0">
                <a:solidFill>
                  <a:srgbClr val="595959"/>
                </a:solidFill>
              </a:rPr>
              <a:t>. </a:t>
            </a:r>
            <a:endParaRPr lang="en-US" sz="900" spc="-10" dirty="0">
              <a:solidFill>
                <a:srgbClr val="595959"/>
              </a:solidFill>
              <a:latin typeface="Century Gothic" panose="020B0502020202020204" pitchFamily="34" charset="0"/>
              <a:ea typeface="Calibri" panose="020F0502020204030204" pitchFamily="34" charset="0"/>
              <a:cs typeface="Times New Roman" panose="02020603050405020304" pitchFamily="18" charset="0"/>
            </a:endParaRPr>
          </a:p>
        </p:txBody>
      </p:sp>
      <p:grpSp>
        <p:nvGrpSpPr>
          <p:cNvPr id="11" name="Gruppo 10">
            <a:extLst>
              <a:ext uri="{FF2B5EF4-FFF2-40B4-BE49-F238E27FC236}">
                <a16:creationId xmlns:a16="http://schemas.microsoft.com/office/drawing/2014/main" id="{4F41219E-7509-4D42-87C8-A17A3309E607}"/>
              </a:ext>
            </a:extLst>
          </p:cNvPr>
          <p:cNvGrpSpPr/>
          <p:nvPr/>
        </p:nvGrpSpPr>
        <p:grpSpPr>
          <a:xfrm>
            <a:off x="491986" y="7081160"/>
            <a:ext cx="1727218" cy="250335"/>
            <a:chOff x="299925" y="3435017"/>
            <a:chExt cx="1727218" cy="250335"/>
          </a:xfrm>
        </p:grpSpPr>
        <p:sp>
          <p:nvSpPr>
            <p:cNvPr id="61" name="Text Box 161"/>
            <p:cNvSpPr txBox="1">
              <a:spLocks noChangeArrowheads="1"/>
            </p:cNvSpPr>
            <p:nvPr/>
          </p:nvSpPr>
          <p:spPr bwMode="auto">
            <a:xfrm>
              <a:off x="821221" y="3577402"/>
              <a:ext cx="683895"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gn="ctr">
                <a:lnSpc>
                  <a:spcPct val="115000"/>
                </a:lnSpc>
                <a:spcAft>
                  <a:spcPts val="0"/>
                </a:spcAft>
              </a:pPr>
              <a:r>
                <a:rPr lang="en-US" sz="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NEUTRAL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62" name="AutoShape 162"/>
            <p:cNvCxnSpPr>
              <a:cxnSpLocks noChangeShapeType="1"/>
            </p:cNvCxnSpPr>
            <p:nvPr/>
          </p:nvCxnSpPr>
          <p:spPr bwMode="auto">
            <a:xfrm>
              <a:off x="299925" y="3561382"/>
              <a:ext cx="1686483" cy="0"/>
            </a:xfrm>
            <a:prstGeom prst="straightConnector1">
              <a:avLst/>
            </a:prstGeom>
            <a:noFill/>
            <a:ln w="9525">
              <a:solidFill>
                <a:schemeClr val="tx1">
                  <a:lumMod val="65000"/>
                  <a:lumOff val="35000"/>
                </a:schemeClr>
              </a:solidFill>
              <a:round/>
              <a:headEnd type="none" w="med" len="med"/>
              <a:tailEnd type="none" w="med" len="med"/>
            </a:ln>
            <a:extLst>
              <a:ext uri="{909E8E84-426E-40DD-AFC4-6F175D3DCCD1}">
                <a14:hiddenFill xmlns:a14="http://schemas.microsoft.com/office/drawing/2010/main">
                  <a:noFill/>
                </a14:hiddenFill>
              </a:ext>
            </a:extLst>
          </p:spPr>
        </p:cxnSp>
        <p:sp>
          <p:nvSpPr>
            <p:cNvPr id="63" name="Text Box 163"/>
            <p:cNvSpPr txBox="1">
              <a:spLocks noChangeArrowheads="1"/>
            </p:cNvSpPr>
            <p:nvPr/>
          </p:nvSpPr>
          <p:spPr bwMode="auto">
            <a:xfrm>
              <a:off x="1682223" y="3435017"/>
              <a:ext cx="344920"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nSpc>
                  <a:spcPct val="115000"/>
                </a:lnSpc>
                <a:spcAft>
                  <a:spcPts val="0"/>
                </a:spcAft>
              </a:pPr>
              <a:r>
                <a:rPr lang="en-US" sz="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OVER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4" name="Text Box 164"/>
            <p:cNvSpPr txBox="1">
              <a:spLocks noChangeArrowheads="1"/>
            </p:cNvSpPr>
            <p:nvPr/>
          </p:nvSpPr>
          <p:spPr bwMode="auto">
            <a:xfrm>
              <a:off x="320619" y="3435017"/>
              <a:ext cx="422085"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nSpc>
                  <a:spcPct val="115000"/>
                </a:lnSpc>
                <a:spcAft>
                  <a:spcPts val="0"/>
                </a:spcAft>
              </a:pPr>
              <a:r>
                <a:rPr lang="en-US" sz="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UNDER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grpSp>
      <p:grpSp>
        <p:nvGrpSpPr>
          <p:cNvPr id="66" name="Gruppo 65">
            <a:extLst>
              <a:ext uri="{FF2B5EF4-FFF2-40B4-BE49-F238E27FC236}">
                <a16:creationId xmlns:a16="http://schemas.microsoft.com/office/drawing/2014/main" id="{CD24398C-FBEA-4B3C-82F3-8D99F25592B7}"/>
              </a:ext>
            </a:extLst>
          </p:cNvPr>
          <p:cNvGrpSpPr/>
          <p:nvPr/>
        </p:nvGrpSpPr>
        <p:grpSpPr>
          <a:xfrm>
            <a:off x="492690" y="9375889"/>
            <a:ext cx="1727218" cy="250335"/>
            <a:chOff x="299925" y="3435017"/>
            <a:chExt cx="1727218" cy="250335"/>
          </a:xfrm>
        </p:grpSpPr>
        <p:sp>
          <p:nvSpPr>
            <p:cNvPr id="67" name="Text Box 161">
              <a:extLst>
                <a:ext uri="{FF2B5EF4-FFF2-40B4-BE49-F238E27FC236}">
                  <a16:creationId xmlns:a16="http://schemas.microsoft.com/office/drawing/2014/main" id="{07F842C7-1EEA-4AA4-A714-E07B1B894C99}"/>
                </a:ext>
              </a:extLst>
            </p:cNvPr>
            <p:cNvSpPr txBox="1">
              <a:spLocks noChangeArrowheads="1"/>
            </p:cNvSpPr>
            <p:nvPr/>
          </p:nvSpPr>
          <p:spPr bwMode="auto">
            <a:xfrm>
              <a:off x="821221" y="3577402"/>
              <a:ext cx="683895"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gn="ctr">
                <a:lnSpc>
                  <a:spcPct val="115000"/>
                </a:lnSpc>
                <a:spcAft>
                  <a:spcPts val="0"/>
                </a:spcAft>
              </a:pPr>
              <a:r>
                <a:rPr lang="en-US" sz="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NEUTRAL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68" name="AutoShape 162">
              <a:extLst>
                <a:ext uri="{FF2B5EF4-FFF2-40B4-BE49-F238E27FC236}">
                  <a16:creationId xmlns:a16="http://schemas.microsoft.com/office/drawing/2014/main" id="{52782573-3405-445C-8EB1-6D707C1B2667}"/>
                </a:ext>
              </a:extLst>
            </p:cNvPr>
            <p:cNvCxnSpPr>
              <a:cxnSpLocks noChangeShapeType="1"/>
            </p:cNvCxnSpPr>
            <p:nvPr/>
          </p:nvCxnSpPr>
          <p:spPr bwMode="auto">
            <a:xfrm>
              <a:off x="299925" y="3561382"/>
              <a:ext cx="1686483" cy="0"/>
            </a:xfrm>
            <a:prstGeom prst="straightConnector1">
              <a:avLst/>
            </a:prstGeom>
            <a:noFill/>
            <a:ln w="9525">
              <a:solidFill>
                <a:schemeClr val="tx1">
                  <a:lumMod val="65000"/>
                  <a:lumOff val="35000"/>
                </a:schemeClr>
              </a:solidFill>
              <a:round/>
              <a:headEnd type="none" w="med" len="med"/>
              <a:tailEnd type="none" w="med" len="med"/>
            </a:ln>
            <a:extLst>
              <a:ext uri="{909E8E84-426E-40DD-AFC4-6F175D3DCCD1}">
                <a14:hiddenFill xmlns:a14="http://schemas.microsoft.com/office/drawing/2010/main">
                  <a:noFill/>
                </a14:hiddenFill>
              </a:ext>
            </a:extLst>
          </p:spPr>
        </p:cxnSp>
        <p:sp>
          <p:nvSpPr>
            <p:cNvPr id="69" name="Text Box 163">
              <a:extLst>
                <a:ext uri="{FF2B5EF4-FFF2-40B4-BE49-F238E27FC236}">
                  <a16:creationId xmlns:a16="http://schemas.microsoft.com/office/drawing/2014/main" id="{05D54E72-58AD-4B2F-B43C-2C3B45EF33C6}"/>
                </a:ext>
              </a:extLst>
            </p:cNvPr>
            <p:cNvSpPr txBox="1">
              <a:spLocks noChangeArrowheads="1"/>
            </p:cNvSpPr>
            <p:nvPr/>
          </p:nvSpPr>
          <p:spPr bwMode="auto">
            <a:xfrm>
              <a:off x="1682223" y="3435017"/>
              <a:ext cx="344920"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nSpc>
                  <a:spcPct val="115000"/>
                </a:lnSpc>
                <a:spcAft>
                  <a:spcPts val="0"/>
                </a:spcAft>
              </a:pPr>
              <a:r>
                <a:rPr lang="en-US" sz="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OVER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1" name="Text Box 164">
              <a:extLst>
                <a:ext uri="{FF2B5EF4-FFF2-40B4-BE49-F238E27FC236}">
                  <a16:creationId xmlns:a16="http://schemas.microsoft.com/office/drawing/2014/main" id="{A4BD8951-1AA0-40A8-A35F-BE01FBDEB2B7}"/>
                </a:ext>
              </a:extLst>
            </p:cNvPr>
            <p:cNvSpPr txBox="1">
              <a:spLocks noChangeArrowheads="1"/>
            </p:cNvSpPr>
            <p:nvPr/>
          </p:nvSpPr>
          <p:spPr bwMode="auto">
            <a:xfrm>
              <a:off x="320619" y="3435017"/>
              <a:ext cx="422085"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nSpc>
                  <a:spcPct val="115000"/>
                </a:lnSpc>
                <a:spcAft>
                  <a:spcPts val="0"/>
                </a:spcAft>
              </a:pPr>
              <a:r>
                <a:rPr lang="en-US" sz="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UNDER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grpSp>
      <p:graphicFrame>
        <p:nvGraphicFramePr>
          <p:cNvPr id="41" name="Tabella 40"/>
          <p:cNvGraphicFramePr>
            <a:graphicFrameLocks noGrp="1"/>
          </p:cNvGraphicFramePr>
          <p:nvPr/>
        </p:nvGraphicFramePr>
        <p:xfrm>
          <a:off x="448309" y="9789578"/>
          <a:ext cx="6659997" cy="243840"/>
        </p:xfrm>
        <a:graphic>
          <a:graphicData uri="http://schemas.openxmlformats.org/drawingml/2006/table">
            <a:tbl>
              <a:tblPr firstRow="1" bandRow="1">
                <a:tableStyleId>{5C22544A-7EE6-4342-B048-85BDC9FD1C3A}</a:tableStyleId>
              </a:tblPr>
              <a:tblGrid>
                <a:gridCol w="1147662">
                  <a:extLst>
                    <a:ext uri="{9D8B030D-6E8A-4147-A177-3AD203B41FA5}">
                      <a16:colId xmlns:a16="http://schemas.microsoft.com/office/drawing/2014/main" val="3231590104"/>
                    </a:ext>
                  </a:extLst>
                </a:gridCol>
                <a:gridCol w="447121">
                  <a:extLst>
                    <a:ext uri="{9D8B030D-6E8A-4147-A177-3AD203B41FA5}">
                      <a16:colId xmlns:a16="http://schemas.microsoft.com/office/drawing/2014/main" val="3341636505"/>
                    </a:ext>
                  </a:extLst>
                </a:gridCol>
                <a:gridCol w="723602">
                  <a:extLst>
                    <a:ext uri="{9D8B030D-6E8A-4147-A177-3AD203B41FA5}">
                      <a16:colId xmlns:a16="http://schemas.microsoft.com/office/drawing/2014/main" val="863783240"/>
                    </a:ext>
                  </a:extLst>
                </a:gridCol>
                <a:gridCol w="723602">
                  <a:extLst>
                    <a:ext uri="{9D8B030D-6E8A-4147-A177-3AD203B41FA5}">
                      <a16:colId xmlns:a16="http://schemas.microsoft.com/office/drawing/2014/main" val="2447506197"/>
                    </a:ext>
                  </a:extLst>
                </a:gridCol>
                <a:gridCol w="723602">
                  <a:extLst>
                    <a:ext uri="{9D8B030D-6E8A-4147-A177-3AD203B41FA5}">
                      <a16:colId xmlns:a16="http://schemas.microsoft.com/office/drawing/2014/main" val="3565482073"/>
                    </a:ext>
                  </a:extLst>
                </a:gridCol>
                <a:gridCol w="723602">
                  <a:extLst>
                    <a:ext uri="{9D8B030D-6E8A-4147-A177-3AD203B41FA5}">
                      <a16:colId xmlns:a16="http://schemas.microsoft.com/office/drawing/2014/main" val="887608750"/>
                    </a:ext>
                  </a:extLst>
                </a:gridCol>
                <a:gridCol w="723602">
                  <a:extLst>
                    <a:ext uri="{9D8B030D-6E8A-4147-A177-3AD203B41FA5}">
                      <a16:colId xmlns:a16="http://schemas.microsoft.com/office/drawing/2014/main" val="854492166"/>
                    </a:ext>
                  </a:extLst>
                </a:gridCol>
                <a:gridCol w="723602">
                  <a:extLst>
                    <a:ext uri="{9D8B030D-6E8A-4147-A177-3AD203B41FA5}">
                      <a16:colId xmlns:a16="http://schemas.microsoft.com/office/drawing/2014/main" val="3113822544"/>
                    </a:ext>
                  </a:extLst>
                </a:gridCol>
                <a:gridCol w="723602">
                  <a:extLst>
                    <a:ext uri="{9D8B030D-6E8A-4147-A177-3AD203B41FA5}">
                      <a16:colId xmlns:a16="http://schemas.microsoft.com/office/drawing/2014/main" val="1627672819"/>
                    </a:ext>
                  </a:extLst>
                </a:gridCol>
              </a:tblGrid>
              <a:tr h="226690">
                <a:tc>
                  <a:txBody>
                    <a:bodyPr/>
                    <a:lstStyle/>
                    <a:p>
                      <a:r>
                        <a:rPr lang="it-IT" sz="1000" b="1" dirty="0">
                          <a:solidFill>
                            <a:schemeClr val="tx1">
                              <a:lumMod val="65000"/>
                              <a:lumOff val="35000"/>
                            </a:schemeClr>
                          </a:solidFill>
                          <a:latin typeface="Century Gothic" panose="020B0502020202020204" pitchFamily="34" charset="0"/>
                        </a:rPr>
                        <a:t>Asia ex-Japan</a:t>
                      </a: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it-IT" sz="1000" b="1" i="0" u="none" strike="noStrike" dirty="0">
                          <a:solidFill>
                            <a:srgbClr val="595959"/>
                          </a:solidFill>
                          <a:effectLst/>
                          <a:latin typeface="Century Gothic" panose="020B0502020202020204" pitchFamily="34" charset="0"/>
                        </a:rPr>
                        <a:t>EEMEA</a:t>
                      </a:r>
                      <a:endParaRPr lang="it-IT" sz="1000" dirty="0">
                        <a:solidFill>
                          <a:schemeClr val="tx1">
                            <a:lumMod val="65000"/>
                            <a:lumOff val="35000"/>
                          </a:schemeClr>
                        </a:solidFill>
                        <a:latin typeface="Century Gothic" panose="020B0502020202020204" pitchFamily="34" charset="0"/>
                      </a:endParaRPr>
                    </a:p>
                  </a:txBody>
                  <a:tcPr anchor="ctr">
                    <a:lnL w="9525"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it-IT" sz="1000" b="1" i="0" u="none" strike="noStrike">
                          <a:solidFill>
                            <a:srgbClr val="595959"/>
                          </a:solidFill>
                          <a:effectLst/>
                          <a:latin typeface="Century Gothic" panose="020B0502020202020204" pitchFamily="34" charset="0"/>
                        </a:rPr>
                        <a:t>LATAM</a:t>
                      </a:r>
                      <a:endParaRPr lang="it-IT" sz="1000">
                        <a:solidFill>
                          <a:schemeClr val="tx1">
                            <a:lumMod val="65000"/>
                            <a:lumOff val="35000"/>
                          </a:schemeClr>
                        </a:solidFill>
                        <a:latin typeface="Century Gothic" panose="020B0502020202020204" pitchFamily="34" charset="0"/>
                      </a:endParaRPr>
                    </a:p>
                  </a:txBody>
                  <a:tcPr anchor="ctr">
                    <a:lnL w="9525"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5590226"/>
                  </a:ext>
                </a:extLst>
              </a:tr>
            </a:tbl>
          </a:graphicData>
        </a:graphic>
      </p:graphicFrame>
      <p:grpSp>
        <p:nvGrpSpPr>
          <p:cNvPr id="13" name="Gruppo 12"/>
          <p:cNvGrpSpPr/>
          <p:nvPr/>
        </p:nvGrpSpPr>
        <p:grpSpPr>
          <a:xfrm>
            <a:off x="3627950" y="1576305"/>
            <a:ext cx="216000" cy="216000"/>
            <a:chOff x="3920219" y="1544471"/>
            <a:chExt cx="216000" cy="216000"/>
          </a:xfrm>
        </p:grpSpPr>
        <p:sp>
          <p:nvSpPr>
            <p:cNvPr id="8" name="Meno 7"/>
            <p:cNvSpPr/>
            <p:nvPr/>
          </p:nvSpPr>
          <p:spPr>
            <a:xfrm>
              <a:off x="3938219" y="1562471"/>
              <a:ext cx="180000" cy="180000"/>
            </a:xfrm>
            <a:prstGeom prst="mathMinus">
              <a:avLst/>
            </a:prstGeom>
            <a:solidFill>
              <a:srgbClr val="558ED5"/>
            </a:solidFill>
            <a:ln>
              <a:solidFill>
                <a:srgbClr val="558E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e 8"/>
            <p:cNvSpPr/>
            <p:nvPr/>
          </p:nvSpPr>
          <p:spPr>
            <a:xfrm>
              <a:off x="3920219" y="1544471"/>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uppo 11"/>
          <p:cNvGrpSpPr/>
          <p:nvPr/>
        </p:nvGrpSpPr>
        <p:grpSpPr>
          <a:xfrm>
            <a:off x="4902529" y="1576305"/>
            <a:ext cx="216000" cy="216000"/>
            <a:chOff x="4868489" y="1544471"/>
            <a:chExt cx="216000" cy="216000"/>
          </a:xfrm>
        </p:grpSpPr>
        <p:sp>
          <p:nvSpPr>
            <p:cNvPr id="121" name="Uguale a 87">
              <a:extLst>
                <a:ext uri="{FF2B5EF4-FFF2-40B4-BE49-F238E27FC236}">
                  <a16:creationId xmlns:a16="http://schemas.microsoft.com/office/drawing/2014/main" id="{00000000-0008-0000-0200-000006000000}"/>
                </a:ext>
              </a:extLst>
            </p:cNvPr>
            <p:cNvSpPr/>
            <p:nvPr/>
          </p:nvSpPr>
          <p:spPr>
            <a:xfrm>
              <a:off x="4882586" y="1570932"/>
              <a:ext cx="196273" cy="163079"/>
            </a:xfrm>
            <a:prstGeom prst="mathEqual">
              <a:avLst/>
            </a:prstGeom>
            <a:solidFill>
              <a:srgbClr val="8497B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dirty="0">
                <a:solidFill>
                  <a:schemeClr val="tx1"/>
                </a:solidFill>
              </a:endParaRPr>
            </a:p>
          </p:txBody>
        </p:sp>
        <p:sp>
          <p:nvSpPr>
            <p:cNvPr id="40" name="Ovale 39"/>
            <p:cNvSpPr/>
            <p:nvPr/>
          </p:nvSpPr>
          <p:spPr>
            <a:xfrm>
              <a:off x="4868489" y="1544471"/>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uppo 9"/>
          <p:cNvGrpSpPr/>
          <p:nvPr/>
        </p:nvGrpSpPr>
        <p:grpSpPr>
          <a:xfrm>
            <a:off x="6068543" y="1576305"/>
            <a:ext cx="216000" cy="216000"/>
            <a:chOff x="5861111" y="1544471"/>
            <a:chExt cx="216000" cy="216000"/>
          </a:xfrm>
        </p:grpSpPr>
        <p:sp>
          <p:nvSpPr>
            <p:cNvPr id="4" name="Più 3"/>
            <p:cNvSpPr/>
            <p:nvPr/>
          </p:nvSpPr>
          <p:spPr>
            <a:xfrm>
              <a:off x="5879111" y="1562017"/>
              <a:ext cx="180000" cy="180909"/>
            </a:xfrm>
            <a:prstGeom prst="mathPlus">
              <a:avLst>
                <a:gd name="adj1" fmla="val 8879"/>
              </a:avLst>
            </a:prstGeom>
            <a:solidFill>
              <a:srgbClr val="376092"/>
            </a:solidFill>
            <a:ln>
              <a:solidFill>
                <a:srgbClr val="3760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e 43"/>
            <p:cNvSpPr/>
            <p:nvPr/>
          </p:nvSpPr>
          <p:spPr>
            <a:xfrm>
              <a:off x="5861111" y="1544471"/>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7" name="Gruppo 46"/>
          <p:cNvGrpSpPr/>
          <p:nvPr/>
        </p:nvGrpSpPr>
        <p:grpSpPr>
          <a:xfrm>
            <a:off x="4186654" y="5051154"/>
            <a:ext cx="216000" cy="216000"/>
            <a:chOff x="3920219" y="1544471"/>
            <a:chExt cx="216000" cy="216000"/>
          </a:xfrm>
        </p:grpSpPr>
        <p:sp>
          <p:nvSpPr>
            <p:cNvPr id="48" name="Meno 47"/>
            <p:cNvSpPr/>
            <p:nvPr/>
          </p:nvSpPr>
          <p:spPr>
            <a:xfrm>
              <a:off x="3938219" y="1562471"/>
              <a:ext cx="180000" cy="180000"/>
            </a:xfrm>
            <a:prstGeom prst="mathMinus">
              <a:avLst/>
            </a:prstGeom>
            <a:solidFill>
              <a:srgbClr val="558ED5"/>
            </a:solidFill>
            <a:ln>
              <a:solidFill>
                <a:srgbClr val="558E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e 48"/>
            <p:cNvSpPr/>
            <p:nvPr/>
          </p:nvSpPr>
          <p:spPr>
            <a:xfrm>
              <a:off x="3920219" y="1544471"/>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0" name="Gruppo 49"/>
          <p:cNvGrpSpPr/>
          <p:nvPr/>
        </p:nvGrpSpPr>
        <p:grpSpPr>
          <a:xfrm>
            <a:off x="5092589" y="5051154"/>
            <a:ext cx="216000" cy="216000"/>
            <a:chOff x="4868489" y="1544471"/>
            <a:chExt cx="216000" cy="216000"/>
          </a:xfrm>
        </p:grpSpPr>
        <p:sp>
          <p:nvSpPr>
            <p:cNvPr id="51" name="Uguale a 87">
              <a:extLst>
                <a:ext uri="{FF2B5EF4-FFF2-40B4-BE49-F238E27FC236}">
                  <a16:creationId xmlns:a16="http://schemas.microsoft.com/office/drawing/2014/main" id="{00000000-0008-0000-0200-000006000000}"/>
                </a:ext>
              </a:extLst>
            </p:cNvPr>
            <p:cNvSpPr/>
            <p:nvPr/>
          </p:nvSpPr>
          <p:spPr>
            <a:xfrm>
              <a:off x="4882586" y="1570932"/>
              <a:ext cx="196273" cy="163079"/>
            </a:xfrm>
            <a:prstGeom prst="mathEqual">
              <a:avLst/>
            </a:prstGeom>
            <a:solidFill>
              <a:srgbClr val="8497B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dirty="0">
                <a:solidFill>
                  <a:schemeClr val="tx1"/>
                </a:solidFill>
              </a:endParaRPr>
            </a:p>
          </p:txBody>
        </p:sp>
        <p:sp>
          <p:nvSpPr>
            <p:cNvPr id="52" name="Ovale 51"/>
            <p:cNvSpPr/>
            <p:nvPr/>
          </p:nvSpPr>
          <p:spPr>
            <a:xfrm>
              <a:off x="4868489" y="1544471"/>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3" name="Gruppo 52"/>
          <p:cNvGrpSpPr/>
          <p:nvPr/>
        </p:nvGrpSpPr>
        <p:grpSpPr>
          <a:xfrm>
            <a:off x="6085211" y="5051154"/>
            <a:ext cx="216000" cy="216000"/>
            <a:chOff x="5861111" y="1544471"/>
            <a:chExt cx="216000" cy="216000"/>
          </a:xfrm>
        </p:grpSpPr>
        <p:sp>
          <p:nvSpPr>
            <p:cNvPr id="57" name="Più 56"/>
            <p:cNvSpPr/>
            <p:nvPr/>
          </p:nvSpPr>
          <p:spPr>
            <a:xfrm>
              <a:off x="5879111" y="1562017"/>
              <a:ext cx="180000" cy="180909"/>
            </a:xfrm>
            <a:prstGeom prst="mathPlus">
              <a:avLst>
                <a:gd name="adj1" fmla="val 8879"/>
              </a:avLst>
            </a:prstGeom>
            <a:solidFill>
              <a:srgbClr val="376092"/>
            </a:solidFill>
            <a:ln>
              <a:solidFill>
                <a:srgbClr val="3760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Ovale 58"/>
            <p:cNvSpPr/>
            <p:nvPr/>
          </p:nvSpPr>
          <p:spPr>
            <a:xfrm>
              <a:off x="5861111" y="1544471"/>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0" name="Text Box 161"/>
          <p:cNvSpPr txBox="1">
            <a:spLocks noChangeArrowheads="1"/>
          </p:cNvSpPr>
          <p:nvPr/>
        </p:nvSpPr>
        <p:spPr bwMode="auto">
          <a:xfrm>
            <a:off x="5266369" y="5105179"/>
            <a:ext cx="683895"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gn="ctr">
              <a:lnSpc>
                <a:spcPct val="115000"/>
              </a:lnSpc>
              <a:spcAft>
                <a:spcPts val="0"/>
              </a:spcAft>
            </a:pPr>
            <a:r>
              <a:rPr lang="en-US" sz="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NEUTRAL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2" name="Text Box 163"/>
          <p:cNvSpPr txBox="1">
            <a:spLocks noChangeArrowheads="1"/>
          </p:cNvSpPr>
          <p:nvPr/>
        </p:nvSpPr>
        <p:spPr bwMode="auto">
          <a:xfrm>
            <a:off x="6385921" y="5105179"/>
            <a:ext cx="344920"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nSpc>
                <a:spcPct val="115000"/>
              </a:lnSpc>
              <a:spcAft>
                <a:spcPts val="0"/>
              </a:spcAft>
            </a:pPr>
            <a:r>
              <a:rPr lang="en-US" sz="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OVER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3" name="Text Box 164"/>
          <p:cNvSpPr txBox="1">
            <a:spLocks noChangeArrowheads="1"/>
          </p:cNvSpPr>
          <p:nvPr/>
        </p:nvSpPr>
        <p:spPr bwMode="auto">
          <a:xfrm>
            <a:off x="4478222" y="5105179"/>
            <a:ext cx="422085"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nSpc>
                <a:spcPct val="115000"/>
              </a:lnSpc>
              <a:spcAft>
                <a:spcPts val="0"/>
              </a:spcAft>
            </a:pPr>
            <a:r>
              <a:rPr lang="en-US" sz="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UNDER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6" name="Ovale 75"/>
          <p:cNvSpPr/>
          <p:nvPr/>
        </p:nvSpPr>
        <p:spPr>
          <a:xfrm>
            <a:off x="1397271" y="7604135"/>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Ovale 78"/>
          <p:cNvSpPr/>
          <p:nvPr/>
        </p:nvSpPr>
        <p:spPr>
          <a:xfrm>
            <a:off x="5967427" y="7604258"/>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Ovale 82"/>
          <p:cNvSpPr/>
          <p:nvPr/>
        </p:nvSpPr>
        <p:spPr>
          <a:xfrm>
            <a:off x="3785218" y="7604181"/>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Ovale 82"/>
          <p:cNvSpPr/>
          <p:nvPr/>
        </p:nvSpPr>
        <p:spPr>
          <a:xfrm>
            <a:off x="6089964" y="9800705"/>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Ovale 92"/>
          <p:cNvSpPr/>
          <p:nvPr/>
        </p:nvSpPr>
        <p:spPr>
          <a:xfrm>
            <a:off x="1943875" y="9800269"/>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Ovale 82">
            <a:extLst>
              <a:ext uri="{FF2B5EF4-FFF2-40B4-BE49-F238E27FC236}">
                <a16:creationId xmlns:a16="http://schemas.microsoft.com/office/drawing/2014/main" id="{F14EB0F1-27FF-4725-B638-3AF9B5384C90}"/>
              </a:ext>
            </a:extLst>
          </p:cNvPr>
          <p:cNvSpPr/>
          <p:nvPr/>
        </p:nvSpPr>
        <p:spPr>
          <a:xfrm>
            <a:off x="3932882" y="9803451"/>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Meno 47">
            <a:extLst>
              <a:ext uri="{FF2B5EF4-FFF2-40B4-BE49-F238E27FC236}">
                <a16:creationId xmlns:a16="http://schemas.microsoft.com/office/drawing/2014/main" id="{56574460-9403-412D-9CF4-BC29D832B2C0}"/>
              </a:ext>
            </a:extLst>
          </p:cNvPr>
          <p:cNvSpPr/>
          <p:nvPr/>
        </p:nvSpPr>
        <p:spPr>
          <a:xfrm>
            <a:off x="3949106" y="9820638"/>
            <a:ext cx="180000" cy="180000"/>
          </a:xfrm>
          <a:prstGeom prst="mathMinus">
            <a:avLst/>
          </a:prstGeom>
          <a:solidFill>
            <a:srgbClr val="558ED5"/>
          </a:solidFill>
          <a:ln>
            <a:solidFill>
              <a:srgbClr val="558E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Pentagon 79"/>
          <p:cNvSpPr/>
          <p:nvPr/>
        </p:nvSpPr>
        <p:spPr>
          <a:xfrm>
            <a:off x="4317967" y="2178237"/>
            <a:ext cx="1213036" cy="324000"/>
          </a:xfrm>
          <a:prstGeom prst="homePlate">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000" b="1" dirty="0">
                <a:solidFill>
                  <a:schemeClr val="bg1"/>
                </a:solidFill>
                <a:latin typeface="Century Gothic" panose="020B0502020202020204" pitchFamily="34" charset="0"/>
              </a:rPr>
              <a:t> </a:t>
            </a:r>
          </a:p>
        </p:txBody>
      </p:sp>
      <p:graphicFrame>
        <p:nvGraphicFramePr>
          <p:cNvPr id="122" name="Tabella 121"/>
          <p:cNvGraphicFramePr>
            <a:graphicFrameLocks noGrp="1"/>
          </p:cNvGraphicFramePr>
          <p:nvPr>
            <p:extLst>
              <p:ext uri="{D42A27DB-BD31-4B8C-83A1-F6EECF244321}">
                <p14:modId xmlns:p14="http://schemas.microsoft.com/office/powerpoint/2010/main" val="1705894196"/>
              </p:ext>
            </p:extLst>
          </p:nvPr>
        </p:nvGraphicFramePr>
        <p:xfrm>
          <a:off x="619140" y="1526468"/>
          <a:ext cx="6121788" cy="3181551"/>
        </p:xfrm>
        <a:graphic>
          <a:graphicData uri="http://schemas.openxmlformats.org/drawingml/2006/table">
            <a:tbl>
              <a:tblPr firstRow="1" bandRow="1">
                <a:tableStyleId>{5940675A-B579-460E-94D1-54222C63F5DA}</a:tableStyleId>
              </a:tblPr>
              <a:tblGrid>
                <a:gridCol w="2509184">
                  <a:extLst>
                    <a:ext uri="{9D8B030D-6E8A-4147-A177-3AD203B41FA5}">
                      <a16:colId xmlns:a16="http://schemas.microsoft.com/office/drawing/2014/main" val="1195791190"/>
                    </a:ext>
                  </a:extLst>
                </a:gridCol>
                <a:gridCol w="1174085">
                  <a:extLst>
                    <a:ext uri="{9D8B030D-6E8A-4147-A177-3AD203B41FA5}">
                      <a16:colId xmlns:a16="http://schemas.microsoft.com/office/drawing/2014/main" val="1983147265"/>
                    </a:ext>
                  </a:extLst>
                </a:gridCol>
                <a:gridCol w="1216935">
                  <a:extLst>
                    <a:ext uri="{9D8B030D-6E8A-4147-A177-3AD203B41FA5}">
                      <a16:colId xmlns:a16="http://schemas.microsoft.com/office/drawing/2014/main" val="2969740702"/>
                    </a:ext>
                  </a:extLst>
                </a:gridCol>
                <a:gridCol w="1221584">
                  <a:extLst>
                    <a:ext uri="{9D8B030D-6E8A-4147-A177-3AD203B41FA5}">
                      <a16:colId xmlns:a16="http://schemas.microsoft.com/office/drawing/2014/main" val="3957932510"/>
                    </a:ext>
                  </a:extLst>
                </a:gridCol>
              </a:tblGrid>
              <a:tr h="318583">
                <a:tc>
                  <a:txBody>
                    <a:bodyPr/>
                    <a:lstStyle/>
                    <a:p>
                      <a:pPr marL="0"/>
                      <a:endParaRPr lang="it-IT" sz="1000" b="0" dirty="0">
                        <a:solidFill>
                          <a:schemeClr val="tx1"/>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endParaRPr lang="it-IT"/>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endParaRPr lang="it-IT" sz="1000" b="0" dirty="0">
                        <a:solidFill>
                          <a:schemeClr val="tx1"/>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endParaRPr lang="it-IT" sz="1000" b="0" dirty="0">
                        <a:solidFill>
                          <a:schemeClr val="tx1"/>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83432119"/>
                  </a:ext>
                </a:extLst>
              </a:tr>
              <a:tr h="318583">
                <a:tc>
                  <a:txBody>
                    <a:bodyPr/>
                    <a:lstStyle/>
                    <a:p>
                      <a:pPr marL="0" indent="0"/>
                      <a:r>
                        <a:rPr lang="en-US" sz="1100" b="1" noProof="0" dirty="0">
                          <a:solidFill>
                            <a:srgbClr val="0698FF"/>
                          </a:solidFill>
                          <a:latin typeface="Century Gothic" panose="020B0502020202020204" pitchFamily="34" charset="0"/>
                        </a:rPr>
                        <a:t>Equity</a:t>
                      </a:r>
                      <a:endParaRPr lang="en-US" sz="1200" b="0" i="0" noProof="0" dirty="0">
                        <a:solidFill>
                          <a:schemeClr val="tx1">
                            <a:lumMod val="65000"/>
                            <a:lumOff val="35000"/>
                          </a:schemeClr>
                        </a:solidFill>
                        <a:latin typeface="Century Gothic" panose="020B0502020202020204" pitchFamily="34" charset="0"/>
                      </a:endParaRPr>
                    </a:p>
                  </a:txBody>
                  <a:tcPr anchor="ctr">
                    <a:lnL w="9525" cap="flat" cmpd="sng" algn="ctr">
                      <a:noFill/>
                      <a:prstDash val="sysDot"/>
                      <a:round/>
                      <a:headEnd type="none" w="med" len="med"/>
                      <a:tailEnd type="none" w="med" len="med"/>
                    </a:lnL>
                    <a:lnR w="9525" cap="flat" cmpd="sng" algn="ctr">
                      <a:noFill/>
                      <a:prstDash val="sysDot"/>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9525" cap="flat" cmpd="sng" algn="ctr">
                      <a:solidFill>
                        <a:schemeClr val="tx1">
                          <a:lumMod val="65000"/>
                          <a:lumOff val="35000"/>
                        </a:schemeClr>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a:endParaRPr lang="it-IT" dirty="0"/>
                    </a:p>
                  </a:txBody>
                  <a:tcPr anchor="ctr">
                    <a:lnL w="9525" cap="flat" cmpd="sng" algn="ctr">
                      <a:noFill/>
                      <a:prstDash val="sysDot"/>
                      <a:round/>
                      <a:headEnd type="none" w="med" len="med"/>
                      <a:tailEnd type="none" w="med" len="med"/>
                    </a:lnL>
                    <a:lnR w="9525" cap="flat" cmpd="sng" algn="ctr">
                      <a:noFill/>
                      <a:prstDash val="sysDot"/>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9525" cap="flat" cmpd="sng" algn="ctr">
                      <a:solidFill>
                        <a:schemeClr val="tx1">
                          <a:lumMod val="50000"/>
                          <a:lumOff val="50000"/>
                        </a:schemeClr>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a:endParaRPr lang="it-IT" sz="1000" b="0" dirty="0">
                        <a:solidFill>
                          <a:schemeClr val="tx1"/>
                        </a:solidFill>
                        <a:latin typeface="Century Gothic" panose="020B0502020202020204" pitchFamily="34" charset="0"/>
                      </a:endParaRPr>
                    </a:p>
                  </a:txBody>
                  <a:tcPr anchor="ctr">
                    <a:lnL w="9525" cap="flat" cmpd="sng" algn="ctr">
                      <a:noFill/>
                      <a:prstDash val="sysDot"/>
                      <a:round/>
                      <a:headEnd type="none" w="med" len="med"/>
                      <a:tailEnd type="none" w="med" len="med"/>
                    </a:lnL>
                    <a:lnR w="9525" cap="flat" cmpd="sng" algn="ctr">
                      <a:noFill/>
                      <a:prstDash val="sysDot"/>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9525" cap="flat" cmpd="sng" algn="ctr">
                      <a:solidFill>
                        <a:schemeClr val="tx1">
                          <a:lumMod val="65000"/>
                          <a:lumOff val="35000"/>
                        </a:schemeClr>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a:endParaRPr lang="it-IT" sz="1000" b="0" dirty="0">
                        <a:solidFill>
                          <a:schemeClr val="tx1"/>
                        </a:solidFill>
                        <a:latin typeface="Century Gothic" panose="020B0502020202020204" pitchFamily="34" charset="0"/>
                      </a:endParaRPr>
                    </a:p>
                  </a:txBody>
                  <a:tcPr anchor="ctr">
                    <a:lnL w="9525" cap="flat" cmpd="sng" algn="ctr">
                      <a:noFill/>
                      <a:prstDash val="sysDot"/>
                      <a:round/>
                      <a:headEnd type="none" w="med" len="med"/>
                      <a:tailEnd type="none" w="med" len="med"/>
                    </a:lnL>
                    <a:lnR w="9525" cap="flat" cmpd="sng" algn="ctr">
                      <a:noFill/>
                      <a:prstDash val="sysDot"/>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9525" cap="flat" cmpd="sng" algn="ctr">
                      <a:solidFill>
                        <a:schemeClr val="tx1">
                          <a:lumMod val="65000"/>
                          <a:lumOff val="35000"/>
                        </a:schemeClr>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6507483"/>
                  </a:ext>
                </a:extLst>
              </a:tr>
              <a:tr h="318583">
                <a:tc>
                  <a:txBody>
                    <a:bodyPr/>
                    <a:lstStyle/>
                    <a:p>
                      <a:pPr marL="177800" indent="0"/>
                      <a:r>
                        <a:rPr lang="en-US" sz="1000" b="0" i="0" noProof="0" dirty="0">
                          <a:solidFill>
                            <a:schemeClr val="tx1">
                              <a:lumMod val="65000"/>
                              <a:lumOff val="35000"/>
                            </a:schemeClr>
                          </a:solidFill>
                          <a:latin typeface="Century Gothic" panose="020B0502020202020204" pitchFamily="34" charset="0"/>
                        </a:rPr>
                        <a:t>Developed</a:t>
                      </a:r>
                      <a:r>
                        <a:rPr lang="en-US" sz="1000" b="0" i="0" baseline="0" noProof="0" dirty="0">
                          <a:solidFill>
                            <a:schemeClr val="tx1">
                              <a:lumMod val="65000"/>
                              <a:lumOff val="35000"/>
                            </a:schemeClr>
                          </a:solidFill>
                          <a:latin typeface="Century Gothic" panose="020B0502020202020204" pitchFamily="34" charset="0"/>
                        </a:rPr>
                        <a:t> Markets</a:t>
                      </a:r>
                      <a:endParaRPr lang="en-US" sz="1000" b="0" i="0" noProof="0" dirty="0">
                        <a:solidFill>
                          <a:schemeClr val="tx1">
                            <a:lumMod val="65000"/>
                            <a:lumOff val="35000"/>
                          </a:schemeClr>
                        </a:solidFill>
                        <a:latin typeface="Century Gothic" panose="020B0502020202020204" pitchFamily="34" charset="0"/>
                      </a:endParaRPr>
                    </a:p>
                  </a:txBody>
                  <a:tcPr anchor="ctr">
                    <a:lnL w="9525" cap="flat" cmpd="sng" algn="ctr">
                      <a:noFill/>
                      <a:prstDash val="sysDot"/>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65000"/>
                          <a:lumOff val="35000"/>
                        </a:schemeClr>
                      </a:solidFill>
                      <a:prstDash val="sysDot"/>
                      <a:round/>
                      <a:headEnd type="none" w="med" len="med"/>
                      <a:tailEnd type="none" w="med" len="med"/>
                    </a:lnT>
                    <a:lnB w="9525" cap="flat" cmpd="sng" algn="ctr">
                      <a:solidFill>
                        <a:schemeClr val="tx1">
                          <a:lumMod val="50000"/>
                          <a:lumOff val="50000"/>
                        </a:schemeClr>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algn="ctr"/>
                      <a:endParaRPr lang="it-IT" sz="1000" b="1" kern="1200" dirty="0">
                        <a:solidFill>
                          <a:schemeClr val="bg1"/>
                        </a:solidFill>
                        <a:latin typeface="Century Gothic" panose="020B0502020202020204" pitchFamily="34" charset="0"/>
                        <a:ea typeface="+mn-ea"/>
                        <a:cs typeface="+mn-cs"/>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ysDot"/>
                      <a:round/>
                      <a:headEnd type="none" w="med" len="med"/>
                      <a:tailEnd type="none" w="med" len="med"/>
                    </a:lnT>
                    <a:lnB w="9525" cap="flat" cmpd="sng" algn="ctr">
                      <a:solidFill>
                        <a:schemeClr val="tx1">
                          <a:lumMod val="65000"/>
                          <a:lumOff val="35000"/>
                        </a:schemeClr>
                      </a:solidFill>
                      <a:prstDash val="sysDot"/>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endParaRPr lang="it-IT" sz="1000" b="1" dirty="0">
                        <a:solidFill>
                          <a:schemeClr val="bg1"/>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65000"/>
                          <a:lumOff val="35000"/>
                        </a:schemeClr>
                      </a:solidFill>
                      <a:prstDash val="sysDot"/>
                      <a:round/>
                      <a:headEnd type="none" w="med" len="med"/>
                      <a:tailEnd type="none" w="med" len="med"/>
                    </a:lnT>
                    <a:lnB w="9525" cap="flat" cmpd="sng" algn="ctr">
                      <a:solidFill>
                        <a:schemeClr val="tx1">
                          <a:lumMod val="65000"/>
                          <a:lumOff val="35000"/>
                        </a:schemeClr>
                      </a:solidFill>
                      <a:prstDash val="sysDot"/>
                      <a:round/>
                      <a:headEnd type="none" w="med" len="med"/>
                      <a:tailEnd type="none" w="med" len="med"/>
                    </a:lnB>
                    <a:lnTlToBr w="12700" cmpd="sng">
                      <a:noFill/>
                      <a:prstDash val="solid"/>
                    </a:lnTlToBr>
                    <a:lnBlToTr w="12700" cmpd="sng">
                      <a:noFill/>
                      <a:prstDash val="solid"/>
                    </a:lnBlToTr>
                    <a:solidFill>
                      <a:srgbClr val="8497B0"/>
                    </a:solidFill>
                  </a:tcPr>
                </a:tc>
                <a:tc>
                  <a:txBody>
                    <a:bodyPr/>
                    <a:lstStyle/>
                    <a:p>
                      <a:pPr marL="0" algn="ctr" defTabSz="755934" rtl="0" eaLnBrk="1" latinLnBrk="0" hangingPunct="1"/>
                      <a:endParaRPr lang="it-IT" sz="1000" b="1" kern="1200" dirty="0">
                        <a:solidFill>
                          <a:schemeClr val="bg1"/>
                        </a:solidFill>
                        <a:latin typeface="Century Gothic" panose="020B0502020202020204" pitchFamily="34" charset="0"/>
                        <a:ea typeface="+mn-ea"/>
                        <a:cs typeface="+mn-cs"/>
                      </a:endParaRPr>
                    </a:p>
                  </a:txBody>
                  <a:tcPr anchor="ctr">
                    <a:lnL w="9525" cap="flat" cmpd="sng" algn="ctr">
                      <a:noFill/>
                      <a:prstDash val="solid"/>
                      <a:round/>
                      <a:headEnd type="none" w="med" len="med"/>
                      <a:tailEnd type="none" w="med" len="med"/>
                    </a:lnL>
                    <a:lnR w="9525" cap="flat" cmpd="sng" algn="ctr">
                      <a:noFill/>
                      <a:prstDash val="sysDot"/>
                      <a:round/>
                      <a:headEnd type="none" w="med" len="med"/>
                      <a:tailEnd type="none" w="med" len="med"/>
                    </a:lnR>
                    <a:lnT w="9525" cap="flat" cmpd="sng" algn="ctr">
                      <a:solidFill>
                        <a:schemeClr val="tx1">
                          <a:lumMod val="65000"/>
                          <a:lumOff val="35000"/>
                        </a:schemeClr>
                      </a:solidFill>
                      <a:prstDash val="sysDot"/>
                      <a:round/>
                      <a:headEnd type="none" w="med" len="med"/>
                      <a:tailEnd type="none" w="med" len="med"/>
                    </a:lnT>
                    <a:lnB w="9525" cap="flat" cmpd="sng" algn="ctr">
                      <a:solidFill>
                        <a:schemeClr val="tx1">
                          <a:lumMod val="50000"/>
                          <a:lumOff val="50000"/>
                        </a:schemeClr>
                      </a:solidFill>
                      <a:prstDash val="sys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34540959"/>
                  </a:ext>
                </a:extLst>
              </a:tr>
              <a:tr h="318583">
                <a:tc>
                  <a:txBody>
                    <a:bodyPr/>
                    <a:lstStyle/>
                    <a:p>
                      <a:pPr marL="177800" indent="0"/>
                      <a:r>
                        <a:rPr lang="en-US" sz="1000" b="0" i="0" noProof="0" dirty="0">
                          <a:solidFill>
                            <a:schemeClr val="tx1">
                              <a:lumMod val="65000"/>
                              <a:lumOff val="35000"/>
                            </a:schemeClr>
                          </a:solidFill>
                          <a:latin typeface="Century Gothic" panose="020B0502020202020204" pitchFamily="34" charset="0"/>
                        </a:rPr>
                        <a:t>Emerging Markets</a:t>
                      </a:r>
                    </a:p>
                  </a:txBody>
                  <a:tcPr anchor="ctr">
                    <a:lnL w="9525" cap="flat" cmpd="sng" algn="ctr">
                      <a:noFill/>
                      <a:prstDash val="sysDot"/>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ysDot"/>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it-IT" sz="1000" b="1" dirty="0">
                        <a:solidFill>
                          <a:schemeClr val="bg1"/>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65000"/>
                          <a:lumOff val="35000"/>
                        </a:schemeClr>
                      </a:solidFill>
                      <a:prstDash val="sysDot"/>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it-IT" sz="1000" b="1" dirty="0">
                        <a:solidFill>
                          <a:schemeClr val="bg1"/>
                        </a:solidFill>
                        <a:latin typeface="Century Gothic"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65000"/>
                          <a:lumOff val="35000"/>
                        </a:schemeClr>
                      </a:solidFill>
                      <a:prstDash val="sysDot"/>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rgbClr val="8497B0"/>
                    </a:solidFill>
                  </a:tcPr>
                </a:tc>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endParaRPr lang="it-IT" sz="1000" b="1" dirty="0">
                        <a:solidFill>
                          <a:schemeClr val="bg1"/>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ysDot"/>
                      <a:round/>
                      <a:headEnd type="none" w="med" len="med"/>
                      <a:tailEnd type="none" w="med" len="med"/>
                    </a:lnR>
                    <a:lnT w="9525" cap="flat" cmpd="sng" algn="ctr">
                      <a:solidFill>
                        <a:schemeClr val="tx1">
                          <a:lumMod val="50000"/>
                          <a:lumOff val="50000"/>
                        </a:schemeClr>
                      </a:solidFill>
                      <a:prstDash val="sysDot"/>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7161556"/>
                  </a:ext>
                </a:extLst>
              </a:tr>
              <a:tr h="318583">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US" sz="1100" b="1" kern="1200" noProof="0" dirty="0">
                          <a:solidFill>
                            <a:srgbClr val="0698FF"/>
                          </a:solidFill>
                          <a:latin typeface="Century Gothic" panose="020B0502020202020204" pitchFamily="34" charset="0"/>
                          <a:ea typeface="+mn-ea"/>
                          <a:cs typeface="+mn-cs"/>
                        </a:rPr>
                        <a:t>Fixed Income</a:t>
                      </a:r>
                    </a:p>
                  </a:txBody>
                  <a:tcPr anchor="ctr">
                    <a:lnL w="9525" cap="flat" cmpd="sng" algn="ctr">
                      <a:noFill/>
                      <a:prstDash val="sysDot"/>
                      <a:round/>
                      <a:headEnd type="none" w="med" len="med"/>
                      <a:tailEnd type="none" w="med" len="med"/>
                    </a:lnL>
                    <a:lnR w="9525" cap="flat" cmpd="sng" algn="ctr">
                      <a:noFill/>
                      <a:prstDash val="sysDot"/>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9525" cap="flat" cmpd="sng" algn="ctr">
                      <a:solidFill>
                        <a:schemeClr val="tx1">
                          <a:lumMod val="65000"/>
                          <a:lumOff val="35000"/>
                        </a:schemeClr>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a:endParaRPr lang="it-IT" sz="1488" kern="1200" dirty="0">
                        <a:solidFill>
                          <a:schemeClr val="tx1"/>
                        </a:solidFill>
                        <a:latin typeface="+mn-lt"/>
                        <a:ea typeface="+mn-ea"/>
                        <a:cs typeface="+mn-cs"/>
                      </a:endParaRPr>
                    </a:p>
                  </a:txBody>
                  <a:tcPr anchor="ctr">
                    <a:lnL w="9525" cap="flat" cmpd="sng" algn="ctr">
                      <a:noFill/>
                      <a:prstDash val="sysDot"/>
                      <a:round/>
                      <a:headEnd type="none" w="med" len="med"/>
                      <a:tailEnd type="none" w="med" len="med"/>
                    </a:lnL>
                    <a:lnR w="9525" cap="flat" cmpd="sng" algn="ctr">
                      <a:noFill/>
                      <a:prstDash val="sysDot"/>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9525" cap="flat" cmpd="sng" algn="ctr">
                      <a:solidFill>
                        <a:schemeClr val="tx1">
                          <a:lumMod val="65000"/>
                          <a:lumOff val="35000"/>
                        </a:schemeClr>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a:endParaRPr lang="it-IT" sz="1000" b="0" dirty="0">
                        <a:solidFill>
                          <a:schemeClr val="tx1"/>
                        </a:solidFill>
                        <a:latin typeface="Century Gothic" panose="020B0502020202020204" pitchFamily="34" charset="0"/>
                      </a:endParaRPr>
                    </a:p>
                  </a:txBody>
                  <a:tcPr anchor="ctr">
                    <a:lnL w="9525" cap="flat" cmpd="sng" algn="ctr">
                      <a:noFill/>
                      <a:prstDash val="sysDot"/>
                      <a:round/>
                      <a:headEnd type="none" w="med" len="med"/>
                      <a:tailEnd type="none" w="med" len="med"/>
                    </a:lnL>
                    <a:lnR w="9525" cap="flat" cmpd="sng" algn="ctr">
                      <a:noFill/>
                      <a:prstDash val="sysDot"/>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9525" cap="flat" cmpd="sng" algn="ctr">
                      <a:solidFill>
                        <a:schemeClr val="tx1">
                          <a:lumMod val="65000"/>
                          <a:lumOff val="35000"/>
                        </a:schemeClr>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a:endParaRPr lang="it-IT" sz="1000" b="0" dirty="0">
                        <a:solidFill>
                          <a:schemeClr val="tx1"/>
                        </a:solidFill>
                        <a:latin typeface="Century Gothic" panose="020B0502020202020204" pitchFamily="34" charset="0"/>
                      </a:endParaRPr>
                    </a:p>
                  </a:txBody>
                  <a:tcPr anchor="ctr">
                    <a:lnL w="9525" cap="flat" cmpd="sng" algn="ctr">
                      <a:noFill/>
                      <a:prstDash val="sysDot"/>
                      <a:round/>
                      <a:headEnd type="none" w="med" len="med"/>
                      <a:tailEnd type="none" w="med" len="med"/>
                    </a:lnL>
                    <a:lnR w="9525" cap="flat" cmpd="sng" algn="ctr">
                      <a:noFill/>
                      <a:prstDash val="sysDot"/>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9525" cap="flat" cmpd="sng" algn="ctr">
                      <a:solidFill>
                        <a:schemeClr val="tx1">
                          <a:lumMod val="65000"/>
                          <a:lumOff val="35000"/>
                        </a:schemeClr>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88350932"/>
                  </a:ext>
                </a:extLst>
              </a:tr>
              <a:tr h="318583">
                <a:tc>
                  <a:txBody>
                    <a:bodyPr/>
                    <a:lstStyle/>
                    <a:p>
                      <a:pPr marL="177800" indent="0"/>
                      <a:r>
                        <a:rPr lang="en-US" sz="1000" i="0" noProof="0" dirty="0">
                          <a:solidFill>
                            <a:schemeClr val="tx1">
                              <a:lumMod val="65000"/>
                              <a:lumOff val="35000"/>
                            </a:schemeClr>
                          </a:solidFill>
                          <a:latin typeface="Century Gothic" panose="020B0502020202020204" pitchFamily="34" charset="0"/>
                        </a:rPr>
                        <a:t>Developed Markets Sovereign</a:t>
                      </a:r>
                      <a:endParaRPr lang="en-US" sz="1000" b="0" i="0" noProof="0" dirty="0">
                        <a:solidFill>
                          <a:schemeClr val="tx1">
                            <a:lumMod val="65000"/>
                            <a:lumOff val="35000"/>
                          </a:schemeClr>
                        </a:solidFill>
                        <a:latin typeface="Century Gothic" panose="020B0502020202020204" pitchFamily="34" charset="0"/>
                      </a:endParaRPr>
                    </a:p>
                  </a:txBody>
                  <a:tcPr anchor="ctr">
                    <a:lnL w="9525" cap="flat" cmpd="sng" algn="ctr">
                      <a:noFill/>
                      <a:prstDash val="sysDot"/>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65000"/>
                          <a:lumOff val="35000"/>
                        </a:schemeClr>
                      </a:solidFill>
                      <a:prstDash val="sysDot"/>
                      <a:round/>
                      <a:headEnd type="none" w="med" len="med"/>
                      <a:tailEnd type="none" w="med" len="med"/>
                    </a:lnT>
                    <a:lnB w="9525" cap="flat" cmpd="sng" algn="ctr">
                      <a:solidFill>
                        <a:schemeClr val="tx1">
                          <a:lumMod val="65000"/>
                          <a:lumOff val="35000"/>
                        </a:schemeClr>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algn="ctr"/>
                      <a:endParaRPr lang="it-IT" sz="1100" b="1" kern="1200" dirty="0">
                        <a:solidFill>
                          <a:schemeClr val="bg1"/>
                        </a:solidFill>
                        <a:latin typeface="Century Gothic" panose="020B0502020202020204" pitchFamily="34" charset="0"/>
                        <a:ea typeface="+mn-ea"/>
                        <a:cs typeface="+mn-cs"/>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65000"/>
                          <a:lumOff val="35000"/>
                        </a:schemeClr>
                      </a:solidFill>
                      <a:prstDash val="sysDot"/>
                      <a:round/>
                      <a:headEnd type="none" w="med" len="med"/>
                      <a:tailEnd type="none" w="med" len="med"/>
                    </a:lnT>
                    <a:lnB w="9525" cap="flat" cmpd="sng" algn="ctr">
                      <a:solidFill>
                        <a:schemeClr val="tx1">
                          <a:lumMod val="65000"/>
                          <a:lumOff val="35000"/>
                        </a:schemeClr>
                      </a:solidFill>
                      <a:prstDash val="sysDot"/>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endParaRPr lang="it-IT" sz="1000" b="1" dirty="0">
                        <a:solidFill>
                          <a:schemeClr val="bg1"/>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65000"/>
                          <a:lumOff val="35000"/>
                        </a:schemeClr>
                      </a:solidFill>
                      <a:prstDash val="sysDot"/>
                      <a:round/>
                      <a:headEnd type="none" w="med" len="med"/>
                      <a:tailEnd type="none" w="med" len="med"/>
                    </a:lnT>
                    <a:lnB w="9525" cap="flat" cmpd="sng" algn="ctr">
                      <a:solidFill>
                        <a:schemeClr val="tx1">
                          <a:lumMod val="65000"/>
                          <a:lumOff val="35000"/>
                        </a:schemeClr>
                      </a:solidFill>
                      <a:prstDash val="sysDot"/>
                      <a:round/>
                      <a:headEnd type="none" w="med" len="med"/>
                      <a:tailEnd type="none" w="med" len="med"/>
                    </a:lnB>
                    <a:lnTlToBr w="12700" cmpd="sng">
                      <a:noFill/>
                      <a:prstDash val="solid"/>
                    </a:lnTlToBr>
                    <a:lnBlToTr w="12700" cmpd="sng">
                      <a:noFill/>
                      <a:prstDash val="solid"/>
                    </a:lnBlToTr>
                    <a:solidFill>
                      <a:srgbClr val="8497B0"/>
                    </a:solidFill>
                  </a:tcPr>
                </a:tc>
                <a:tc>
                  <a:txBody>
                    <a:bodyPr/>
                    <a:lstStyle/>
                    <a:p>
                      <a:pPr marL="0" algn="ctr"/>
                      <a:endParaRPr lang="it-IT" sz="1200" b="1" kern="1200" dirty="0">
                        <a:solidFill>
                          <a:schemeClr val="bg1"/>
                        </a:solidFill>
                        <a:latin typeface="Century Gothic" panose="020B0502020202020204" pitchFamily="34" charset="0"/>
                        <a:ea typeface="+mn-ea"/>
                        <a:cs typeface="+mn-cs"/>
                      </a:endParaRPr>
                    </a:p>
                  </a:txBody>
                  <a:tcPr anchor="ctr">
                    <a:lnL w="9525" cap="flat" cmpd="sng" algn="ctr">
                      <a:noFill/>
                      <a:prstDash val="solid"/>
                      <a:round/>
                      <a:headEnd type="none" w="med" len="med"/>
                      <a:tailEnd type="none" w="med" len="med"/>
                    </a:lnL>
                    <a:lnR w="9525" cap="flat" cmpd="sng" algn="ctr">
                      <a:noFill/>
                      <a:prstDash val="sysDot"/>
                      <a:round/>
                      <a:headEnd type="none" w="med" len="med"/>
                      <a:tailEnd type="none" w="med" len="med"/>
                    </a:lnR>
                    <a:lnT w="9525" cap="flat" cmpd="sng" algn="ctr">
                      <a:solidFill>
                        <a:schemeClr val="tx1">
                          <a:lumMod val="65000"/>
                          <a:lumOff val="35000"/>
                        </a:schemeClr>
                      </a:solidFill>
                      <a:prstDash val="sysDot"/>
                      <a:round/>
                      <a:headEnd type="none" w="med" len="med"/>
                      <a:tailEnd type="none" w="med" len="med"/>
                    </a:lnT>
                    <a:lnB w="9525" cap="flat" cmpd="sng" algn="ctr">
                      <a:solidFill>
                        <a:schemeClr val="tx1">
                          <a:lumMod val="65000"/>
                          <a:lumOff val="35000"/>
                        </a:schemeClr>
                      </a:solidFill>
                      <a:prstDash val="sys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01276576"/>
                  </a:ext>
                </a:extLst>
              </a:tr>
              <a:tr h="316633">
                <a:tc>
                  <a:txBody>
                    <a:bodyPr/>
                    <a:lstStyle/>
                    <a:p>
                      <a:pPr marL="177800" indent="0"/>
                      <a:r>
                        <a:rPr lang="en-US" sz="1000" i="0" noProof="0" dirty="0">
                          <a:solidFill>
                            <a:schemeClr val="tx1">
                              <a:lumMod val="65000"/>
                              <a:lumOff val="35000"/>
                            </a:schemeClr>
                          </a:solidFill>
                          <a:latin typeface="Century Gothic" panose="020B0502020202020204" pitchFamily="34" charset="0"/>
                        </a:rPr>
                        <a:t>Developed Markets Corporate</a:t>
                      </a:r>
                      <a:endParaRPr lang="en-US" sz="1000" b="0" i="0" noProof="0" dirty="0">
                        <a:solidFill>
                          <a:schemeClr val="tx1">
                            <a:lumMod val="65000"/>
                            <a:lumOff val="35000"/>
                          </a:schemeClr>
                        </a:solidFill>
                        <a:latin typeface="Century Gothic" panose="020B0502020202020204" pitchFamily="34" charset="0"/>
                      </a:endParaRPr>
                    </a:p>
                  </a:txBody>
                  <a:tcPr anchor="ctr">
                    <a:lnL w="9525" cap="flat" cmpd="sng" algn="ctr">
                      <a:noFill/>
                      <a:prstDash val="sysDot"/>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65000"/>
                          <a:lumOff val="35000"/>
                        </a:schemeClr>
                      </a:solidFill>
                      <a:prstDash val="sysDot"/>
                      <a:round/>
                      <a:headEnd type="none" w="med" len="med"/>
                      <a:tailEnd type="none" w="med" len="med"/>
                    </a:lnT>
                    <a:lnB w="9525" cap="flat" cmpd="sng" algn="ctr">
                      <a:solidFill>
                        <a:schemeClr val="tx1">
                          <a:lumMod val="65000"/>
                          <a:lumOff val="35000"/>
                        </a:schemeClr>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algn="ctr" defTabSz="755934" rtl="0" eaLnBrk="1" latinLnBrk="0" hangingPunct="1"/>
                      <a:endParaRPr lang="it-IT" sz="1000" b="1" kern="1200" dirty="0">
                        <a:solidFill>
                          <a:schemeClr val="bg1"/>
                        </a:solidFill>
                        <a:latin typeface="Century Gothic" panose="020B0502020202020204" pitchFamily="34" charset="0"/>
                        <a:ea typeface="+mn-ea"/>
                        <a:cs typeface="+mn-cs"/>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65000"/>
                          <a:lumOff val="35000"/>
                        </a:schemeClr>
                      </a:solidFill>
                      <a:prstDash val="sysDot"/>
                      <a:round/>
                      <a:headEnd type="none" w="med" len="med"/>
                      <a:tailEnd type="none" w="med" len="med"/>
                    </a:lnT>
                    <a:lnB w="9525" cap="flat" cmpd="sng" algn="ctr">
                      <a:solidFill>
                        <a:schemeClr val="tx1">
                          <a:lumMod val="65000"/>
                          <a:lumOff val="35000"/>
                        </a:schemeClr>
                      </a:solidFill>
                      <a:prstDash val="sysDot"/>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755934" rtl="0" eaLnBrk="1" latinLnBrk="0" hangingPunct="1"/>
                      <a:endParaRPr lang="it-IT" sz="1000" b="1" kern="1200" dirty="0">
                        <a:solidFill>
                          <a:schemeClr val="bg1"/>
                        </a:solidFill>
                        <a:latin typeface="Century Gothic" panose="020B0502020202020204" pitchFamily="34" charset="0"/>
                        <a:ea typeface="+mn-ea"/>
                        <a:cs typeface="+mn-cs"/>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65000"/>
                          <a:lumOff val="35000"/>
                        </a:schemeClr>
                      </a:solidFill>
                      <a:prstDash val="sysDot"/>
                      <a:round/>
                      <a:headEnd type="none" w="med" len="med"/>
                      <a:tailEnd type="none" w="med" len="med"/>
                    </a:lnT>
                    <a:lnB w="9525" cap="flat" cmpd="sng" algn="ctr">
                      <a:solidFill>
                        <a:schemeClr val="tx1">
                          <a:lumMod val="65000"/>
                          <a:lumOff val="35000"/>
                        </a:schemeClr>
                      </a:solidFill>
                      <a:prstDash val="sysDot"/>
                      <a:round/>
                      <a:headEnd type="none" w="med" len="med"/>
                      <a:tailEnd type="none" w="med" len="med"/>
                    </a:lnB>
                    <a:lnTlToBr w="12700" cmpd="sng">
                      <a:noFill/>
                      <a:prstDash val="solid"/>
                    </a:lnTlToBr>
                    <a:lnBlToTr w="12700" cmpd="sng">
                      <a:noFill/>
                      <a:prstDash val="solid"/>
                    </a:lnBlToTr>
                    <a:solidFill>
                      <a:srgbClr val="8497B0"/>
                    </a:solidFill>
                  </a:tcPr>
                </a:tc>
                <a:tc>
                  <a:txBody>
                    <a:bodyPr/>
                    <a:lstStyle/>
                    <a:p>
                      <a:pPr marL="0" algn="ctr" defTabSz="755934" rtl="0" eaLnBrk="1" latinLnBrk="0" hangingPunct="1"/>
                      <a:endParaRPr lang="en-US" sz="1000" b="1" kern="1200" dirty="0">
                        <a:solidFill>
                          <a:schemeClr val="bg1"/>
                        </a:solidFill>
                        <a:latin typeface="Century Gothic" pitchFamily="34" charset="0"/>
                        <a:ea typeface="+mn-ea"/>
                        <a:cs typeface="+mn-cs"/>
                      </a:endParaRPr>
                    </a:p>
                  </a:txBody>
                  <a:tcPr anchor="ctr">
                    <a:lnL w="9525" cap="flat" cmpd="sng" algn="ctr">
                      <a:noFill/>
                      <a:prstDash val="solid"/>
                      <a:round/>
                      <a:headEnd type="none" w="med" len="med"/>
                      <a:tailEnd type="none" w="med" len="med"/>
                    </a:lnL>
                    <a:lnR w="9525" cap="flat" cmpd="sng" algn="ctr">
                      <a:noFill/>
                      <a:prstDash val="sysDot"/>
                      <a:round/>
                      <a:headEnd type="none" w="med" len="med"/>
                      <a:tailEnd type="none" w="med" len="med"/>
                    </a:lnR>
                    <a:lnT w="9525" cap="flat" cmpd="sng" algn="ctr">
                      <a:solidFill>
                        <a:schemeClr val="tx1">
                          <a:lumMod val="65000"/>
                          <a:lumOff val="35000"/>
                        </a:schemeClr>
                      </a:solidFill>
                      <a:prstDash val="sysDot"/>
                      <a:round/>
                      <a:headEnd type="none" w="med" len="med"/>
                      <a:tailEnd type="none" w="med" len="med"/>
                    </a:lnT>
                    <a:lnB w="9525" cap="flat" cmpd="sng" algn="ctr">
                      <a:solidFill>
                        <a:schemeClr val="tx1">
                          <a:lumMod val="65000"/>
                          <a:lumOff val="35000"/>
                        </a:schemeClr>
                      </a:solidFill>
                      <a:prstDash val="sys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09930114"/>
                  </a:ext>
                </a:extLst>
              </a:tr>
              <a:tr h="316633">
                <a:tc>
                  <a:txBody>
                    <a:bodyPr/>
                    <a:lstStyle/>
                    <a:p>
                      <a:pPr marL="177800" indent="0"/>
                      <a:r>
                        <a:rPr lang="en-US" sz="1000" i="0" noProof="0" dirty="0">
                          <a:solidFill>
                            <a:schemeClr val="tx1">
                              <a:lumMod val="65000"/>
                              <a:lumOff val="35000"/>
                            </a:schemeClr>
                          </a:solidFill>
                          <a:latin typeface="Century Gothic" panose="020B0502020202020204" pitchFamily="34" charset="0"/>
                        </a:rPr>
                        <a:t>Emerging Markets</a:t>
                      </a:r>
                      <a:endParaRPr lang="en-US" sz="1000" b="0" i="0" noProof="0" dirty="0">
                        <a:solidFill>
                          <a:schemeClr val="tx1">
                            <a:lumMod val="65000"/>
                            <a:lumOff val="35000"/>
                          </a:schemeClr>
                        </a:solidFill>
                        <a:latin typeface="Century Gothic" panose="020B0502020202020204" pitchFamily="34" charset="0"/>
                      </a:endParaRPr>
                    </a:p>
                  </a:txBody>
                  <a:tcPr anchor="ctr">
                    <a:lnL w="9525" cap="flat" cmpd="sng" algn="ctr">
                      <a:noFill/>
                      <a:prstDash val="sysDot"/>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65000"/>
                          <a:lumOff val="35000"/>
                        </a:schemeClr>
                      </a:solidFill>
                      <a:prstDash val="sysDot"/>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755934" rtl="0" eaLnBrk="1" latinLnBrk="0" hangingPunct="1"/>
                      <a:endParaRPr lang="it-IT" sz="1000" b="1" kern="1200" dirty="0">
                        <a:solidFill>
                          <a:schemeClr val="bg1"/>
                        </a:solidFill>
                        <a:latin typeface="Century Gothic" panose="020B0502020202020204" pitchFamily="34" charset="0"/>
                        <a:ea typeface="+mn-ea"/>
                        <a:cs typeface="+mn-cs"/>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65000"/>
                          <a:lumOff val="35000"/>
                        </a:schemeClr>
                      </a:solidFill>
                      <a:prstDash val="sysDot"/>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it-IT" sz="1000" b="1" dirty="0">
                        <a:solidFill>
                          <a:schemeClr val="bg1"/>
                        </a:solidFill>
                        <a:latin typeface="Century Gothic"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65000"/>
                          <a:lumOff val="35000"/>
                        </a:schemeClr>
                      </a:solidFill>
                      <a:prstDash val="sysDot"/>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rgbClr val="8497B0"/>
                    </a:solidFill>
                  </a:tcPr>
                </a:tc>
                <a:tc>
                  <a:txBody>
                    <a:bodyPr/>
                    <a:lstStyle/>
                    <a:p>
                      <a:pPr marL="0" algn="ctr"/>
                      <a:endParaRPr lang="it-IT" sz="1000" b="1" dirty="0">
                        <a:solidFill>
                          <a:schemeClr val="bg1"/>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ysDot"/>
                      <a:round/>
                      <a:headEnd type="none" w="med" len="med"/>
                      <a:tailEnd type="none" w="med" len="med"/>
                    </a:lnR>
                    <a:lnT w="9525" cap="flat" cmpd="sng" algn="ctr">
                      <a:solidFill>
                        <a:schemeClr val="tx1">
                          <a:lumMod val="65000"/>
                          <a:lumOff val="35000"/>
                        </a:schemeClr>
                      </a:solidFill>
                      <a:prstDash val="sysDot"/>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00855497"/>
                  </a:ext>
                </a:extLst>
              </a:tr>
              <a:tr h="318583">
                <a:tc>
                  <a:txBody>
                    <a:bodyPr/>
                    <a:lstStyle/>
                    <a:p>
                      <a:pPr marL="0" algn="l" defTabSz="755934" rtl="0" eaLnBrk="1" latinLnBrk="0" hangingPunct="1"/>
                      <a:r>
                        <a:rPr lang="en-US" sz="1100" b="1" kern="1200" noProof="0" dirty="0">
                          <a:solidFill>
                            <a:srgbClr val="0698FF"/>
                          </a:solidFill>
                          <a:latin typeface="Century Gothic" panose="020B0502020202020204" pitchFamily="34" charset="0"/>
                          <a:ea typeface="+mn-ea"/>
                          <a:cs typeface="+mn-cs"/>
                        </a:rPr>
                        <a:t>Commodities</a:t>
                      </a:r>
                    </a:p>
                  </a:txBody>
                  <a:tcPr anchor="ctr">
                    <a:lnL w="9525" cap="flat" cmpd="sng" algn="ctr">
                      <a:noFill/>
                      <a:prstDash val="sysDot"/>
                      <a:round/>
                      <a:headEnd type="none" w="med" len="med"/>
                      <a:tailEnd type="none" w="med" len="med"/>
                    </a:lnL>
                    <a:lnR w="9525"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a:endParaRPr lang="it-IT" sz="1100" b="1" dirty="0">
                        <a:solidFill>
                          <a:schemeClr val="bg1"/>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endParaRPr lang="it-IT" sz="1000" b="1" dirty="0">
                        <a:solidFill>
                          <a:schemeClr val="bg1"/>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rgbClr val="8497B0"/>
                    </a:solidFill>
                  </a:tcPr>
                </a:tc>
                <a:tc>
                  <a:txBody>
                    <a:bodyPr/>
                    <a:lstStyle/>
                    <a:p>
                      <a:pPr marL="0" algn="ctr" defTabSz="755934" rtl="0" eaLnBrk="1" latinLnBrk="0" hangingPunct="1"/>
                      <a:endParaRPr lang="it-IT" sz="1000" b="1" kern="1200" dirty="0">
                        <a:solidFill>
                          <a:schemeClr val="bg1"/>
                        </a:solidFill>
                        <a:latin typeface="Century Gothic" panose="020B0502020202020204" pitchFamily="34" charset="0"/>
                        <a:ea typeface="+mn-ea"/>
                        <a:cs typeface="+mn-cs"/>
                      </a:endParaRPr>
                    </a:p>
                  </a:txBody>
                  <a:tcPr anchor="ctr">
                    <a:lnL w="9525" cap="flat" cmpd="sng" algn="ctr">
                      <a:noFill/>
                      <a:prstDash val="solid"/>
                      <a:round/>
                      <a:headEnd type="none" w="med" len="med"/>
                      <a:tailEnd type="none" w="med" len="med"/>
                    </a:lnL>
                    <a:lnR w="9525" cap="flat" cmpd="sng" algn="ctr">
                      <a:noFill/>
                      <a:prstDash val="sysDot"/>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52537842"/>
                  </a:ext>
                </a:extLst>
              </a:tr>
              <a:tr h="318204">
                <a:tc>
                  <a:txBody>
                    <a:bodyPr/>
                    <a:lstStyle/>
                    <a:p>
                      <a:pPr marL="0" algn="l" defTabSz="755934" rtl="0" eaLnBrk="1" latinLnBrk="0" hangingPunct="1"/>
                      <a:r>
                        <a:rPr lang="en-US" sz="1100" b="1" kern="1200" noProof="0" dirty="0">
                          <a:solidFill>
                            <a:srgbClr val="0698FF"/>
                          </a:solidFill>
                          <a:latin typeface="Century Gothic" panose="020B0502020202020204" pitchFamily="34" charset="0"/>
                          <a:ea typeface="+mn-ea"/>
                          <a:cs typeface="+mn-cs"/>
                        </a:rPr>
                        <a:t>Currencies</a:t>
                      </a:r>
                    </a:p>
                  </a:txBody>
                  <a:tcPr anchor="ctr">
                    <a:lnL w="9525" cap="flat" cmpd="sng" algn="ctr">
                      <a:noFill/>
                      <a:prstDash val="sysDot"/>
                      <a:round/>
                      <a:headEnd type="none" w="med" len="med"/>
                      <a:tailEnd type="none" w="med" len="med"/>
                    </a:lnL>
                    <a:lnR w="9525" cap="flat" cmpd="sng" algn="ctr">
                      <a:noFill/>
                      <a:prstDash val="sysDot"/>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9525"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gridSpan="3">
                  <a:txBody>
                    <a:bodyPr/>
                    <a:lstStyle/>
                    <a:p>
                      <a:pPr marL="0" algn="ctr"/>
                      <a:r>
                        <a:rPr lang="en-US" sz="900" b="0" i="1" baseline="0" noProof="0" dirty="0">
                          <a:solidFill>
                            <a:schemeClr val="tx1">
                              <a:lumMod val="65000"/>
                              <a:lumOff val="35000"/>
                            </a:schemeClr>
                          </a:solidFill>
                          <a:latin typeface="Century Gothic" panose="020B0502020202020204" pitchFamily="34" charset="0"/>
                        </a:rPr>
                        <a:t>Commentary below</a:t>
                      </a:r>
                      <a:endParaRPr lang="en-US" sz="1000" b="0" i="1" noProof="0" dirty="0">
                        <a:solidFill>
                          <a:schemeClr val="tx1">
                            <a:lumMod val="65000"/>
                            <a:lumOff val="35000"/>
                          </a:schemeClr>
                        </a:solidFill>
                        <a:latin typeface="Century Gothic" panose="020B0502020202020204" pitchFamily="34" charset="0"/>
                      </a:endParaRPr>
                    </a:p>
                  </a:txBody>
                  <a:tcPr anchor="ctr">
                    <a:lnL w="9525" cap="flat" cmpd="sng" algn="ctr">
                      <a:noFill/>
                      <a:prstDash val="sysDot"/>
                      <a:round/>
                      <a:headEnd type="none" w="med" len="med"/>
                      <a:tailEnd type="none" w="med" len="med"/>
                    </a:lnL>
                    <a:lnR w="9525" cap="flat" cmpd="sng" algn="ctr">
                      <a:noFill/>
                      <a:prstDash val="sysDot"/>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9525"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it-IT" sz="1000" b="0" dirty="0">
                        <a:solidFill>
                          <a:schemeClr val="tx1"/>
                        </a:solidFill>
                        <a:latin typeface="Century Gothic" panose="020B0502020202020204" pitchFamily="34" charset="0"/>
                      </a:endParaRPr>
                    </a:p>
                  </a:txBody>
                  <a:tcPr anchor="ctr">
                    <a:lnL w="9525" cap="flat" cmpd="sng" algn="ctr">
                      <a:noFill/>
                      <a:prstDash val="sysDot"/>
                      <a:round/>
                      <a:headEnd type="none" w="med" len="med"/>
                      <a:tailEnd type="none" w="med" len="med"/>
                    </a:lnL>
                    <a:lnR w="9525" cap="flat" cmpd="sng" algn="ctr">
                      <a:noFill/>
                      <a:prstDash val="sysDot"/>
                      <a:round/>
                      <a:headEnd type="none" w="med" len="med"/>
                      <a:tailEnd type="none" w="med" len="med"/>
                    </a:lnR>
                    <a:lnT w="9525" cap="flat" cmpd="sng" algn="ctr">
                      <a:solidFill>
                        <a:schemeClr val="tx1">
                          <a:lumMod val="65000"/>
                          <a:lumOff val="35000"/>
                        </a:schemeClr>
                      </a:solidFill>
                      <a:prstDash val="solid"/>
                      <a:round/>
                      <a:headEnd type="none" w="med" len="med"/>
                      <a:tailEnd type="none" w="med" len="med"/>
                    </a:lnT>
                    <a:lnB w="9525"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it-IT" sz="1000" b="0" dirty="0">
                        <a:solidFill>
                          <a:schemeClr val="tx1"/>
                        </a:solidFill>
                        <a:latin typeface="Century Gothic" panose="020B0502020202020204" pitchFamily="34" charset="0"/>
                      </a:endParaRPr>
                    </a:p>
                  </a:txBody>
                  <a:tcPr anchor="ctr">
                    <a:lnL w="9525" cap="flat" cmpd="sng" algn="ctr">
                      <a:noFill/>
                      <a:prstDash val="sysDot"/>
                      <a:round/>
                      <a:headEnd type="none" w="med" len="med"/>
                      <a:tailEnd type="none" w="med" len="med"/>
                    </a:lnL>
                    <a:lnR w="9525" cap="flat" cmpd="sng" algn="ctr">
                      <a:noFill/>
                      <a:prstDash val="sysDot"/>
                      <a:round/>
                      <a:headEnd type="none" w="med" len="med"/>
                      <a:tailEnd type="none" w="med" len="med"/>
                    </a:lnR>
                    <a:lnT w="9525" cap="flat" cmpd="sng" algn="ctr">
                      <a:solidFill>
                        <a:schemeClr val="tx1">
                          <a:lumMod val="65000"/>
                          <a:lumOff val="35000"/>
                        </a:schemeClr>
                      </a:solidFill>
                      <a:prstDash val="solid"/>
                      <a:round/>
                      <a:headEnd type="none" w="med" len="med"/>
                      <a:tailEnd type="none" w="med" len="med"/>
                    </a:lnT>
                    <a:lnB w="9525"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17660579"/>
                  </a:ext>
                </a:extLst>
              </a:tr>
            </a:tbl>
          </a:graphicData>
        </a:graphic>
      </p:graphicFrame>
      <p:sp>
        <p:nvSpPr>
          <p:cNvPr id="14" name="Footer Placeholder 2">
            <a:extLst>
              <a:ext uri="{FF2B5EF4-FFF2-40B4-BE49-F238E27FC236}">
                <a16:creationId xmlns:a16="http://schemas.microsoft.com/office/drawing/2014/main" id="{BB79F71F-7011-9AC5-7B42-5F654EC82B1A}"/>
              </a:ext>
            </a:extLst>
          </p:cNvPr>
          <p:cNvSpPr>
            <a:spLocks noGrp="1"/>
          </p:cNvSpPr>
          <p:nvPr>
            <p:ph type="ftr" sz="quarter" idx="11"/>
          </p:nvPr>
        </p:nvSpPr>
        <p:spPr>
          <a:xfrm>
            <a:off x="1893107" y="10059959"/>
            <a:ext cx="5243241" cy="569240"/>
          </a:xfrm>
        </p:spPr>
        <p:txBody>
          <a:bodyPr/>
          <a:lstStyle/>
          <a:p>
            <a:pPr algn="just"/>
            <a:r>
              <a:rPr lang="en-US" sz="700" dirty="0">
                <a:latin typeface="Century Gothic" panose="020B0502020202020204" pitchFamily="34" charset="0"/>
              </a:rPr>
              <a:t>The information reported in this document has been extrapolated from Bloomberg and external research sources, and subsequently re-elaborated by Azimut Investments S.A.  Please read the disclaimer at the end of this document</a:t>
            </a:r>
            <a:endParaRPr lang="it-IT" sz="700" dirty="0">
              <a:latin typeface="Century Gothic" panose="020B0502020202020204" pitchFamily="34" charset="0"/>
            </a:endParaRPr>
          </a:p>
        </p:txBody>
      </p:sp>
      <p:sp>
        <p:nvSpPr>
          <p:cNvPr id="65" name="Uguale a 87">
            <a:extLst>
              <a:ext uri="{FF2B5EF4-FFF2-40B4-BE49-F238E27FC236}">
                <a16:creationId xmlns:a16="http://schemas.microsoft.com/office/drawing/2014/main" id="{6010CB33-B784-495C-AD86-5B4862D39C57}"/>
              </a:ext>
            </a:extLst>
          </p:cNvPr>
          <p:cNvSpPr/>
          <p:nvPr/>
        </p:nvSpPr>
        <p:spPr>
          <a:xfrm>
            <a:off x="1953119" y="9822113"/>
            <a:ext cx="196273" cy="172429"/>
          </a:xfrm>
          <a:prstGeom prst="mathEqual">
            <a:avLst/>
          </a:prstGeom>
          <a:solidFill>
            <a:srgbClr val="8497B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dirty="0">
              <a:solidFill>
                <a:schemeClr val="tx1"/>
              </a:solidFill>
            </a:endParaRPr>
          </a:p>
        </p:txBody>
      </p:sp>
      <p:sp>
        <p:nvSpPr>
          <p:cNvPr id="84" name="Uguale a 87">
            <a:extLst>
              <a:ext uri="{FF2B5EF4-FFF2-40B4-BE49-F238E27FC236}">
                <a16:creationId xmlns:a16="http://schemas.microsoft.com/office/drawing/2014/main" id="{BD542C2D-234E-4AD0-8FE4-B094D15D9A0E}"/>
              </a:ext>
            </a:extLst>
          </p:cNvPr>
          <p:cNvSpPr/>
          <p:nvPr/>
        </p:nvSpPr>
        <p:spPr>
          <a:xfrm>
            <a:off x="5971523" y="7631748"/>
            <a:ext cx="205434" cy="155061"/>
          </a:xfrm>
          <a:prstGeom prst="mathEqual">
            <a:avLst/>
          </a:prstGeom>
          <a:solidFill>
            <a:srgbClr val="8497B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dirty="0">
              <a:solidFill>
                <a:schemeClr val="tx1"/>
              </a:solidFill>
            </a:endParaRPr>
          </a:p>
        </p:txBody>
      </p:sp>
      <p:pic>
        <p:nvPicPr>
          <p:cNvPr id="15" name="Picture 14">
            <a:extLst>
              <a:ext uri="{FF2B5EF4-FFF2-40B4-BE49-F238E27FC236}">
                <a16:creationId xmlns:a16="http://schemas.microsoft.com/office/drawing/2014/main" id="{86C246B4-0CE6-2301-C00F-77001AEB406A}"/>
              </a:ext>
            </a:extLst>
          </p:cNvPr>
          <p:cNvPicPr>
            <a:picLocks noChangeAspect="1"/>
          </p:cNvPicPr>
          <p:nvPr/>
        </p:nvPicPr>
        <p:blipFill rotWithShape="1">
          <a:blip r:embed="rId3" cstate="print"/>
          <a:srcRect b="11933"/>
          <a:stretch/>
        </p:blipFill>
        <p:spPr>
          <a:xfrm>
            <a:off x="448306" y="8430533"/>
            <a:ext cx="1801636" cy="906652"/>
          </a:xfrm>
          <a:prstGeom prst="rect">
            <a:avLst/>
          </a:prstGeom>
        </p:spPr>
      </p:pic>
      <p:sp>
        <p:nvSpPr>
          <p:cNvPr id="21" name="Uguale a 87">
            <a:extLst>
              <a:ext uri="{FF2B5EF4-FFF2-40B4-BE49-F238E27FC236}">
                <a16:creationId xmlns:a16="http://schemas.microsoft.com/office/drawing/2014/main" id="{695E69D6-B734-5B3B-64FB-73F0D6B44BF7}"/>
              </a:ext>
            </a:extLst>
          </p:cNvPr>
          <p:cNvSpPr/>
          <p:nvPr/>
        </p:nvSpPr>
        <p:spPr>
          <a:xfrm>
            <a:off x="1404374" y="7633990"/>
            <a:ext cx="205434" cy="155061"/>
          </a:xfrm>
          <a:prstGeom prst="mathEqual">
            <a:avLst/>
          </a:prstGeom>
          <a:solidFill>
            <a:srgbClr val="8497B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dirty="0">
              <a:solidFill>
                <a:srgbClr val="FF0000"/>
              </a:solidFill>
            </a:endParaRPr>
          </a:p>
        </p:txBody>
      </p:sp>
      <p:pic>
        <p:nvPicPr>
          <p:cNvPr id="17" name="Picture 16">
            <a:extLst>
              <a:ext uri="{FF2B5EF4-FFF2-40B4-BE49-F238E27FC236}">
                <a16:creationId xmlns:a16="http://schemas.microsoft.com/office/drawing/2014/main" id="{0A789923-0918-5E9A-CE94-9CF8A1CED389}"/>
              </a:ext>
            </a:extLst>
          </p:cNvPr>
          <p:cNvPicPr>
            <a:picLocks noChangeAspect="1"/>
          </p:cNvPicPr>
          <p:nvPr/>
        </p:nvPicPr>
        <p:blipFill rotWithShape="1">
          <a:blip r:embed="rId3" cstate="print"/>
          <a:srcRect b="11933"/>
          <a:stretch/>
        </p:blipFill>
        <p:spPr>
          <a:xfrm>
            <a:off x="511977" y="6021639"/>
            <a:ext cx="1801636" cy="906652"/>
          </a:xfrm>
          <a:prstGeom prst="rect">
            <a:avLst/>
          </a:prstGeom>
        </p:spPr>
      </p:pic>
      <p:sp>
        <p:nvSpPr>
          <p:cNvPr id="19" name="Più 96">
            <a:extLst>
              <a:ext uri="{FF2B5EF4-FFF2-40B4-BE49-F238E27FC236}">
                <a16:creationId xmlns:a16="http://schemas.microsoft.com/office/drawing/2014/main" id="{F0B81C47-40B6-4FC1-595E-2FB144E6D8D4}"/>
              </a:ext>
            </a:extLst>
          </p:cNvPr>
          <p:cNvSpPr/>
          <p:nvPr/>
        </p:nvSpPr>
        <p:spPr>
          <a:xfrm>
            <a:off x="6111157" y="9820638"/>
            <a:ext cx="180000" cy="180909"/>
          </a:xfrm>
          <a:prstGeom prst="mathPlus">
            <a:avLst>
              <a:gd name="adj1" fmla="val 8879"/>
            </a:avLst>
          </a:prstGeom>
          <a:solidFill>
            <a:srgbClr val="376092"/>
          </a:solidFill>
          <a:ln>
            <a:solidFill>
              <a:srgbClr val="3760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20" name="Meno 47">
            <a:extLst>
              <a:ext uri="{FF2B5EF4-FFF2-40B4-BE49-F238E27FC236}">
                <a16:creationId xmlns:a16="http://schemas.microsoft.com/office/drawing/2014/main" id="{7CA80E24-51B5-9145-7D33-813157CBC4A8}"/>
              </a:ext>
            </a:extLst>
          </p:cNvPr>
          <p:cNvSpPr/>
          <p:nvPr/>
        </p:nvSpPr>
        <p:spPr>
          <a:xfrm>
            <a:off x="3800331" y="7617419"/>
            <a:ext cx="180000" cy="180000"/>
          </a:xfrm>
          <a:prstGeom prst="mathMinus">
            <a:avLst/>
          </a:prstGeom>
          <a:solidFill>
            <a:srgbClr val="558ED5"/>
          </a:solidFill>
          <a:ln>
            <a:solidFill>
              <a:srgbClr val="558E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52020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4" name="Tabella 83"/>
          <p:cNvGraphicFramePr>
            <a:graphicFrameLocks noGrp="1"/>
          </p:cNvGraphicFramePr>
          <p:nvPr>
            <p:extLst>
              <p:ext uri="{D42A27DB-BD31-4B8C-83A1-F6EECF244321}">
                <p14:modId xmlns:p14="http://schemas.microsoft.com/office/powerpoint/2010/main" val="4057951084"/>
              </p:ext>
            </p:extLst>
          </p:nvPr>
        </p:nvGraphicFramePr>
        <p:xfrm>
          <a:off x="467125" y="5370226"/>
          <a:ext cx="6646717" cy="243840"/>
        </p:xfrm>
        <a:graphic>
          <a:graphicData uri="http://schemas.openxmlformats.org/drawingml/2006/table">
            <a:tbl>
              <a:tblPr firstRow="1" bandRow="1">
                <a:tableStyleId>{5C22544A-7EE6-4342-B048-85BDC9FD1C3A}</a:tableStyleId>
              </a:tblPr>
              <a:tblGrid>
                <a:gridCol w="1123766">
                  <a:extLst>
                    <a:ext uri="{9D8B030D-6E8A-4147-A177-3AD203B41FA5}">
                      <a16:colId xmlns:a16="http://schemas.microsoft.com/office/drawing/2014/main" val="3231590104"/>
                    </a:ext>
                  </a:extLst>
                </a:gridCol>
                <a:gridCol w="685075">
                  <a:extLst>
                    <a:ext uri="{9D8B030D-6E8A-4147-A177-3AD203B41FA5}">
                      <a16:colId xmlns:a16="http://schemas.microsoft.com/office/drawing/2014/main" val="3341636505"/>
                    </a:ext>
                  </a:extLst>
                </a:gridCol>
                <a:gridCol w="617952">
                  <a:extLst>
                    <a:ext uri="{9D8B030D-6E8A-4147-A177-3AD203B41FA5}">
                      <a16:colId xmlns:a16="http://schemas.microsoft.com/office/drawing/2014/main" val="2447506197"/>
                    </a:ext>
                  </a:extLst>
                </a:gridCol>
                <a:gridCol w="915014">
                  <a:extLst>
                    <a:ext uri="{9D8B030D-6E8A-4147-A177-3AD203B41FA5}">
                      <a16:colId xmlns:a16="http://schemas.microsoft.com/office/drawing/2014/main" val="3565482073"/>
                    </a:ext>
                  </a:extLst>
                </a:gridCol>
                <a:gridCol w="826230">
                  <a:extLst>
                    <a:ext uri="{9D8B030D-6E8A-4147-A177-3AD203B41FA5}">
                      <a16:colId xmlns:a16="http://schemas.microsoft.com/office/drawing/2014/main" val="854492166"/>
                    </a:ext>
                  </a:extLst>
                </a:gridCol>
                <a:gridCol w="836020">
                  <a:extLst>
                    <a:ext uri="{9D8B030D-6E8A-4147-A177-3AD203B41FA5}">
                      <a16:colId xmlns:a16="http://schemas.microsoft.com/office/drawing/2014/main" val="1627672819"/>
                    </a:ext>
                  </a:extLst>
                </a:gridCol>
                <a:gridCol w="816430">
                  <a:extLst>
                    <a:ext uri="{9D8B030D-6E8A-4147-A177-3AD203B41FA5}">
                      <a16:colId xmlns:a16="http://schemas.microsoft.com/office/drawing/2014/main" val="310389490"/>
                    </a:ext>
                  </a:extLst>
                </a:gridCol>
                <a:gridCol w="826230">
                  <a:extLst>
                    <a:ext uri="{9D8B030D-6E8A-4147-A177-3AD203B41FA5}">
                      <a16:colId xmlns:a16="http://schemas.microsoft.com/office/drawing/2014/main" val="3453701252"/>
                    </a:ext>
                  </a:extLst>
                </a:gridCol>
              </a:tblGrid>
              <a:tr h="160011">
                <a:tc>
                  <a:txBody>
                    <a:bodyPr/>
                    <a:lstStyle/>
                    <a:p>
                      <a:pPr algn="l" fontAlgn="ctr"/>
                      <a:r>
                        <a:rPr lang="it-IT" sz="1000" b="1" i="0" u="none" strike="noStrike" dirty="0">
                          <a:solidFill>
                            <a:srgbClr val="595959"/>
                          </a:solidFill>
                          <a:effectLst/>
                          <a:latin typeface="Century Gothic" panose="020B0502020202020204" pitchFamily="34" charset="0"/>
                        </a:rPr>
                        <a:t>IG Europe</a:t>
                      </a: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it-IT" sz="1000" b="1" i="0" u="none" strike="noStrike">
                          <a:solidFill>
                            <a:srgbClr val="595959"/>
                          </a:solidFill>
                          <a:effectLst/>
                          <a:latin typeface="Century Gothic" panose="020B0502020202020204" pitchFamily="34" charset="0"/>
                        </a:rPr>
                        <a:t>IG US</a:t>
                      </a: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it-IT" sz="1000" b="1" i="0" u="none" strike="noStrike" dirty="0">
                          <a:solidFill>
                            <a:srgbClr val="595959"/>
                          </a:solidFill>
                          <a:effectLst/>
                          <a:latin typeface="Century Gothic" panose="020B0502020202020204" pitchFamily="34" charset="0"/>
                        </a:rPr>
                        <a:t>HY Europe</a:t>
                      </a: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tr-TR" sz="1000" b="1" i="0" u="none" strike="noStrike">
                          <a:solidFill>
                            <a:srgbClr val="595959"/>
                          </a:solidFill>
                          <a:effectLst/>
                          <a:latin typeface="Century Gothic" panose="020B0502020202020204" pitchFamily="34" charset="0"/>
                        </a:rPr>
                        <a:t>  </a:t>
                      </a:r>
                      <a:r>
                        <a:rPr lang="it-IT" sz="1000" b="1" i="0" u="none" strike="noStrike">
                          <a:solidFill>
                            <a:srgbClr val="595959"/>
                          </a:solidFill>
                          <a:effectLst/>
                          <a:latin typeface="Century Gothic" panose="020B0502020202020204" pitchFamily="34" charset="0"/>
                        </a:rPr>
                        <a:t>HY US</a:t>
                      </a:r>
                    </a:p>
                  </a:txBody>
                  <a:tcPr anchor="ctr">
                    <a:lnL w="9525"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5590226"/>
                  </a:ext>
                </a:extLst>
              </a:tr>
            </a:tbl>
          </a:graphicData>
        </a:graphic>
      </p:graphicFrame>
      <p:graphicFrame>
        <p:nvGraphicFramePr>
          <p:cNvPr id="83" name="Tabella 82"/>
          <p:cNvGraphicFramePr>
            <a:graphicFrameLocks noGrp="1"/>
          </p:cNvGraphicFramePr>
          <p:nvPr/>
        </p:nvGraphicFramePr>
        <p:xfrm>
          <a:off x="456775" y="7493401"/>
          <a:ext cx="6659999" cy="243840"/>
        </p:xfrm>
        <a:graphic>
          <a:graphicData uri="http://schemas.openxmlformats.org/drawingml/2006/table">
            <a:tbl>
              <a:tblPr firstRow="1" bandRow="1">
                <a:tableStyleId>{5C22544A-7EE6-4342-B048-85BDC9FD1C3A}</a:tableStyleId>
              </a:tblPr>
              <a:tblGrid>
                <a:gridCol w="1403485">
                  <a:extLst>
                    <a:ext uri="{9D8B030D-6E8A-4147-A177-3AD203B41FA5}">
                      <a16:colId xmlns:a16="http://schemas.microsoft.com/office/drawing/2014/main" val="3231590104"/>
                    </a:ext>
                  </a:extLst>
                </a:gridCol>
                <a:gridCol w="660690">
                  <a:extLst>
                    <a:ext uri="{9D8B030D-6E8A-4147-A177-3AD203B41FA5}">
                      <a16:colId xmlns:a16="http://schemas.microsoft.com/office/drawing/2014/main" val="3341636505"/>
                    </a:ext>
                  </a:extLst>
                </a:gridCol>
                <a:gridCol w="1375294">
                  <a:extLst>
                    <a:ext uri="{9D8B030D-6E8A-4147-A177-3AD203B41FA5}">
                      <a16:colId xmlns:a16="http://schemas.microsoft.com/office/drawing/2014/main" val="2447506197"/>
                    </a:ext>
                  </a:extLst>
                </a:gridCol>
                <a:gridCol w="713856">
                  <a:extLst>
                    <a:ext uri="{9D8B030D-6E8A-4147-A177-3AD203B41FA5}">
                      <a16:colId xmlns:a16="http://schemas.microsoft.com/office/drawing/2014/main" val="887608750"/>
                    </a:ext>
                  </a:extLst>
                </a:gridCol>
                <a:gridCol w="1433164">
                  <a:extLst>
                    <a:ext uri="{9D8B030D-6E8A-4147-A177-3AD203B41FA5}">
                      <a16:colId xmlns:a16="http://schemas.microsoft.com/office/drawing/2014/main" val="854492166"/>
                    </a:ext>
                  </a:extLst>
                </a:gridCol>
                <a:gridCol w="1073510">
                  <a:extLst>
                    <a:ext uri="{9D8B030D-6E8A-4147-A177-3AD203B41FA5}">
                      <a16:colId xmlns:a16="http://schemas.microsoft.com/office/drawing/2014/main" val="1627672819"/>
                    </a:ext>
                  </a:extLst>
                </a:gridCol>
              </a:tblGrid>
              <a:tr h="160011">
                <a:tc>
                  <a:txBody>
                    <a:bodyPr/>
                    <a:lstStyle/>
                    <a:p>
                      <a:pPr algn="l" fontAlgn="ctr"/>
                      <a:r>
                        <a:rPr lang="it-IT" sz="1000" b="1" i="0" u="none" strike="noStrike" dirty="0">
                          <a:solidFill>
                            <a:srgbClr val="595959"/>
                          </a:solidFill>
                          <a:effectLst/>
                          <a:latin typeface="Century Gothic" panose="020B0502020202020204" pitchFamily="34" charset="0"/>
                        </a:rPr>
                        <a:t>Local Currency</a:t>
                      </a: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it-IT" sz="1000" b="1" i="0" u="none" strike="noStrike" dirty="0">
                          <a:solidFill>
                            <a:srgbClr val="595959"/>
                          </a:solidFill>
                          <a:effectLst/>
                          <a:latin typeface="Century Gothic" panose="020B0502020202020204" pitchFamily="34" charset="0"/>
                        </a:rPr>
                        <a:t>Hard Currency IG</a:t>
                      </a: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it-IT" sz="1000" b="1" i="0" u="none" strike="noStrike" dirty="0">
                          <a:solidFill>
                            <a:srgbClr val="595959"/>
                          </a:solidFill>
                          <a:effectLst/>
                          <a:latin typeface="Century Gothic" panose="020B0502020202020204" pitchFamily="34" charset="0"/>
                        </a:rPr>
                        <a:t>Hard </a:t>
                      </a:r>
                      <a:r>
                        <a:rPr lang="en-US" sz="1000" b="1" i="0" u="none" strike="noStrike" noProof="0" dirty="0">
                          <a:solidFill>
                            <a:srgbClr val="595959"/>
                          </a:solidFill>
                          <a:effectLst/>
                          <a:latin typeface="Century Gothic" panose="020B0502020202020204" pitchFamily="34" charset="0"/>
                        </a:rPr>
                        <a:t>Currency</a:t>
                      </a:r>
                      <a:r>
                        <a:rPr lang="it-IT" sz="1000" b="1" i="0" u="none" strike="noStrike" dirty="0">
                          <a:solidFill>
                            <a:srgbClr val="595959"/>
                          </a:solidFill>
                          <a:effectLst/>
                          <a:latin typeface="Century Gothic" panose="020B0502020202020204" pitchFamily="34" charset="0"/>
                        </a:rPr>
                        <a:t> HY</a:t>
                      </a:r>
                    </a:p>
                  </a:txBody>
                  <a:tcPr anchor="ctr">
                    <a:lnL w="38100"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5590226"/>
                  </a:ext>
                </a:extLst>
              </a:tr>
            </a:tbl>
          </a:graphicData>
        </a:graphic>
      </p:graphicFrame>
      <p:graphicFrame>
        <p:nvGraphicFramePr>
          <p:cNvPr id="104" name="Tabella 103"/>
          <p:cNvGraphicFramePr>
            <a:graphicFrameLocks noGrp="1"/>
          </p:cNvGraphicFramePr>
          <p:nvPr>
            <p:extLst>
              <p:ext uri="{D42A27DB-BD31-4B8C-83A1-F6EECF244321}">
                <p14:modId xmlns:p14="http://schemas.microsoft.com/office/powerpoint/2010/main" val="2670206101"/>
              </p:ext>
            </p:extLst>
          </p:nvPr>
        </p:nvGraphicFramePr>
        <p:xfrm>
          <a:off x="467125" y="3251377"/>
          <a:ext cx="6648192" cy="243840"/>
        </p:xfrm>
        <a:graphic>
          <a:graphicData uri="http://schemas.openxmlformats.org/drawingml/2006/table">
            <a:tbl>
              <a:tblPr firstRow="1" bandRow="1">
                <a:tableStyleId>{5C22544A-7EE6-4342-B048-85BDC9FD1C3A}</a:tableStyleId>
              </a:tblPr>
              <a:tblGrid>
                <a:gridCol w="776691">
                  <a:extLst>
                    <a:ext uri="{9D8B030D-6E8A-4147-A177-3AD203B41FA5}">
                      <a16:colId xmlns:a16="http://schemas.microsoft.com/office/drawing/2014/main" val="3231590104"/>
                    </a:ext>
                  </a:extLst>
                </a:gridCol>
                <a:gridCol w="258708">
                  <a:extLst>
                    <a:ext uri="{9D8B030D-6E8A-4147-A177-3AD203B41FA5}">
                      <a16:colId xmlns:a16="http://schemas.microsoft.com/office/drawing/2014/main" val="3341636505"/>
                    </a:ext>
                  </a:extLst>
                </a:gridCol>
                <a:gridCol w="267345">
                  <a:extLst>
                    <a:ext uri="{9D8B030D-6E8A-4147-A177-3AD203B41FA5}">
                      <a16:colId xmlns:a16="http://schemas.microsoft.com/office/drawing/2014/main" val="863783240"/>
                    </a:ext>
                  </a:extLst>
                </a:gridCol>
                <a:gridCol w="987126">
                  <a:extLst>
                    <a:ext uri="{9D8B030D-6E8A-4147-A177-3AD203B41FA5}">
                      <a16:colId xmlns:a16="http://schemas.microsoft.com/office/drawing/2014/main" val="2447506197"/>
                    </a:ext>
                  </a:extLst>
                </a:gridCol>
                <a:gridCol w="544692">
                  <a:extLst>
                    <a:ext uri="{9D8B030D-6E8A-4147-A177-3AD203B41FA5}">
                      <a16:colId xmlns:a16="http://schemas.microsoft.com/office/drawing/2014/main" val="3565482073"/>
                    </a:ext>
                  </a:extLst>
                </a:gridCol>
                <a:gridCol w="208280">
                  <a:extLst>
                    <a:ext uri="{9D8B030D-6E8A-4147-A177-3AD203B41FA5}">
                      <a16:colId xmlns:a16="http://schemas.microsoft.com/office/drawing/2014/main" val="887608750"/>
                    </a:ext>
                  </a:extLst>
                </a:gridCol>
                <a:gridCol w="881498">
                  <a:extLst>
                    <a:ext uri="{9D8B030D-6E8A-4147-A177-3AD203B41FA5}">
                      <a16:colId xmlns:a16="http://schemas.microsoft.com/office/drawing/2014/main" val="854492166"/>
                    </a:ext>
                  </a:extLst>
                </a:gridCol>
                <a:gridCol w="544692">
                  <a:extLst>
                    <a:ext uri="{9D8B030D-6E8A-4147-A177-3AD203B41FA5}">
                      <a16:colId xmlns:a16="http://schemas.microsoft.com/office/drawing/2014/main" val="3113822544"/>
                    </a:ext>
                  </a:extLst>
                </a:gridCol>
                <a:gridCol w="208280">
                  <a:extLst>
                    <a:ext uri="{9D8B030D-6E8A-4147-A177-3AD203B41FA5}">
                      <a16:colId xmlns:a16="http://schemas.microsoft.com/office/drawing/2014/main" val="1627672819"/>
                    </a:ext>
                  </a:extLst>
                </a:gridCol>
                <a:gridCol w="1117349">
                  <a:extLst>
                    <a:ext uri="{9D8B030D-6E8A-4147-A177-3AD203B41FA5}">
                      <a16:colId xmlns:a16="http://schemas.microsoft.com/office/drawing/2014/main" val="310389490"/>
                    </a:ext>
                  </a:extLst>
                </a:gridCol>
                <a:gridCol w="308839">
                  <a:extLst>
                    <a:ext uri="{9D8B030D-6E8A-4147-A177-3AD203B41FA5}">
                      <a16:colId xmlns:a16="http://schemas.microsoft.com/office/drawing/2014/main" val="141016432"/>
                    </a:ext>
                  </a:extLst>
                </a:gridCol>
                <a:gridCol w="544692">
                  <a:extLst>
                    <a:ext uri="{9D8B030D-6E8A-4147-A177-3AD203B41FA5}">
                      <a16:colId xmlns:a16="http://schemas.microsoft.com/office/drawing/2014/main" val="3453701252"/>
                    </a:ext>
                  </a:extLst>
                </a:gridCol>
              </a:tblGrid>
              <a:tr h="160011">
                <a:tc>
                  <a:txBody>
                    <a:bodyPr/>
                    <a:lstStyle/>
                    <a:p>
                      <a:pPr algn="l" fontAlgn="ctr"/>
                      <a:r>
                        <a:rPr lang="it-IT" sz="1000" b="1" i="0" u="none" strike="noStrike" dirty="0">
                          <a:solidFill>
                            <a:srgbClr val="595959"/>
                          </a:solidFill>
                          <a:effectLst/>
                          <a:latin typeface="Century Gothic" panose="020B0502020202020204" pitchFamily="34" charset="0"/>
                        </a:rPr>
                        <a:t>EU Core</a:t>
                      </a: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it-IT" sz="1000" b="1" i="0" u="none" strike="noStrike" dirty="0">
                          <a:solidFill>
                            <a:srgbClr val="595959"/>
                          </a:solidFill>
                          <a:effectLst/>
                          <a:latin typeface="Century Gothic" panose="020B0502020202020204" pitchFamily="34" charset="0"/>
                        </a:rPr>
                        <a:t>EU Periphery</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a:solidFill>
                          <a:schemeClr val="tx1">
                            <a:lumMod val="65000"/>
                            <a:lumOff val="35000"/>
                          </a:schemeClr>
                        </a:solidFill>
                        <a:latin typeface="Century Gothic" panose="020B0502020202020204" pitchFamily="34" charset="0"/>
                      </a:endParaRPr>
                    </a:p>
                  </a:txBody>
                  <a:tcPr anchor="ctr">
                    <a:lnL w="9525"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it-IT" sz="1000" b="1" i="0" u="none" strike="noStrike" dirty="0">
                          <a:solidFill>
                            <a:srgbClr val="595959"/>
                          </a:solidFill>
                          <a:effectLst/>
                          <a:latin typeface="Century Gothic" panose="020B0502020202020204" pitchFamily="34" charset="0"/>
                        </a:rPr>
                        <a:t>US</a:t>
                      </a:r>
                      <a:r>
                        <a:rPr lang="it-IT" sz="1000" b="1" i="0" u="none" strike="noStrike" baseline="0" dirty="0">
                          <a:solidFill>
                            <a:srgbClr val="595959"/>
                          </a:solidFill>
                          <a:effectLst/>
                          <a:latin typeface="Century Gothic" panose="020B0502020202020204" pitchFamily="34" charset="0"/>
                        </a:rPr>
                        <a:t> </a:t>
                      </a:r>
                      <a:r>
                        <a:rPr lang="en-US" sz="1000" b="1" i="0" u="none" strike="noStrike" baseline="0" noProof="0" dirty="0">
                          <a:solidFill>
                            <a:srgbClr val="595959"/>
                          </a:solidFill>
                          <a:effectLst/>
                          <a:latin typeface="Century Gothic" panose="020B0502020202020204" pitchFamily="34" charset="0"/>
                        </a:rPr>
                        <a:t>Treasury</a:t>
                      </a:r>
                      <a:endParaRPr lang="en-US" sz="1000" b="1" i="0" u="none" strike="noStrike" noProof="0" dirty="0">
                        <a:solidFill>
                          <a:srgbClr val="595959"/>
                        </a:solidFill>
                        <a:effectLst/>
                        <a:latin typeface="Century Gothic" panose="020B0502020202020204" pitchFamily="34" charset="0"/>
                      </a:endParaRPr>
                    </a:p>
                  </a:txBody>
                  <a:tcPr anchor="ctr">
                    <a:lnL w="9525"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it-IT" sz="1000" b="1" i="0" u="none" strike="noStrike" dirty="0">
                          <a:solidFill>
                            <a:srgbClr val="595959"/>
                          </a:solidFill>
                          <a:effectLst/>
                          <a:latin typeface="Century Gothic" panose="020B0502020202020204" pitchFamily="34" charset="0"/>
                        </a:rPr>
                        <a:t>Japan</a:t>
                      </a:r>
                      <a:r>
                        <a:rPr lang="tr-TR" sz="1000" b="1" i="0" u="none" strike="noStrike" dirty="0">
                          <a:solidFill>
                            <a:srgbClr val="595959"/>
                          </a:solidFill>
                          <a:effectLst/>
                          <a:latin typeface="Century Gothic" panose="020B0502020202020204" pitchFamily="34" charset="0"/>
                        </a:rPr>
                        <a:t>e</a:t>
                      </a:r>
                      <a:r>
                        <a:rPr lang="it-IT" sz="1000" b="1" i="0" u="none" strike="noStrike" dirty="0">
                          <a:solidFill>
                            <a:srgbClr val="595959"/>
                          </a:solidFill>
                          <a:effectLst/>
                          <a:latin typeface="Century Gothic" panose="020B0502020202020204" pitchFamily="34" charset="0"/>
                        </a:rPr>
                        <a:t>se JGB</a:t>
                      </a: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5590226"/>
                  </a:ext>
                </a:extLst>
              </a:tr>
            </a:tbl>
          </a:graphicData>
        </a:graphic>
      </p:graphicFrame>
      <p:sp>
        <p:nvSpPr>
          <p:cNvPr id="42" name="Segnaposto numero diapositiva 41"/>
          <p:cNvSpPr>
            <a:spLocks noGrp="1"/>
          </p:cNvSpPr>
          <p:nvPr>
            <p:ph type="sldNum" sz="quarter" idx="12"/>
          </p:nvPr>
        </p:nvSpPr>
        <p:spPr>
          <a:xfrm>
            <a:off x="483139" y="10240401"/>
            <a:ext cx="1056142" cy="388798"/>
          </a:xfrm>
        </p:spPr>
        <p:txBody>
          <a:bodyPr/>
          <a:lstStyle/>
          <a:p>
            <a:fld id="{DD7A32DE-AB46-481C-A077-472A87B95DDA}" type="slidenum">
              <a:rPr lang="en-US" smtClean="0"/>
              <a:pPr/>
              <a:t>5</a:t>
            </a:fld>
            <a:r>
              <a:rPr lang="en-US" dirty="0"/>
              <a:t> of 6</a:t>
            </a:r>
          </a:p>
        </p:txBody>
      </p:sp>
      <p:sp>
        <p:nvSpPr>
          <p:cNvPr id="48" name="Text Box 24"/>
          <p:cNvSpPr txBox="1">
            <a:spLocks noChangeArrowheads="1"/>
          </p:cNvSpPr>
          <p:nvPr/>
        </p:nvSpPr>
        <p:spPr bwMode="auto">
          <a:xfrm>
            <a:off x="367934" y="929955"/>
            <a:ext cx="2141855" cy="403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defPPr>
              <a:defRPr lang="it-IT"/>
            </a:defPPr>
            <a:lvl1pPr>
              <a:lnSpc>
                <a:spcPct val="115000"/>
              </a:lnSpc>
              <a:spcAft>
                <a:spcPts val="1000"/>
              </a:spcAft>
              <a:defRPr b="1">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defRPr>
            </a:lvl1pPr>
          </a:lstStyle>
          <a:p>
            <a:r>
              <a:rPr lang="en-US" dirty="0"/>
              <a:t>Fixed Income</a:t>
            </a:r>
          </a:p>
        </p:txBody>
      </p:sp>
      <p:sp>
        <p:nvSpPr>
          <p:cNvPr id="49" name="Rettangolo 48"/>
          <p:cNvSpPr/>
          <p:nvPr/>
        </p:nvSpPr>
        <p:spPr>
          <a:xfrm>
            <a:off x="348884" y="1376800"/>
            <a:ext cx="5483753" cy="307777"/>
          </a:xfrm>
          <a:prstGeom prst="rect">
            <a:avLst/>
          </a:prstGeom>
        </p:spPr>
        <p:txBody>
          <a:bodyPr wrap="square">
            <a:spAutoFit/>
          </a:bodyPr>
          <a:lstStyle/>
          <a:p>
            <a:r>
              <a:rPr lang="en-US" sz="1400" b="1" dirty="0">
                <a:solidFill>
                  <a:srgbClr val="595959"/>
                </a:solidFill>
                <a:latin typeface="Century Gothic" panose="020B0502020202020204" pitchFamily="34" charset="0"/>
                <a:cs typeface="Times New Roman" panose="02020603050405020304" pitchFamily="18" charset="0"/>
              </a:rPr>
              <a:t>Developed Markets Sovereign</a:t>
            </a:r>
          </a:p>
        </p:txBody>
      </p:sp>
      <p:cxnSp>
        <p:nvCxnSpPr>
          <p:cNvPr id="50" name="Connettore diritto 49">
            <a:extLst>
              <a:ext uri="{FF2B5EF4-FFF2-40B4-BE49-F238E27FC236}">
                <a16:creationId xmlns:a16="http://schemas.microsoft.com/office/drawing/2014/main" id="{3BECB3EC-A390-4DEB-A7E2-80C5ABBF6F82}"/>
              </a:ext>
            </a:extLst>
          </p:cNvPr>
          <p:cNvCxnSpPr>
            <a:cxnSpLocks/>
          </p:cNvCxnSpPr>
          <p:nvPr/>
        </p:nvCxnSpPr>
        <p:spPr>
          <a:xfrm>
            <a:off x="446674" y="1254766"/>
            <a:ext cx="6660000" cy="0"/>
          </a:xfrm>
          <a:prstGeom prst="line">
            <a:avLst/>
          </a:prstGeom>
          <a:ln w="28575">
            <a:solidFill>
              <a:srgbClr val="0698FF"/>
            </a:solidFill>
          </a:ln>
        </p:spPr>
        <p:style>
          <a:lnRef idx="1">
            <a:schemeClr val="accent1"/>
          </a:lnRef>
          <a:fillRef idx="0">
            <a:schemeClr val="accent1"/>
          </a:fillRef>
          <a:effectRef idx="0">
            <a:schemeClr val="accent1"/>
          </a:effectRef>
          <a:fontRef idx="minor">
            <a:schemeClr val="tx1"/>
          </a:fontRef>
        </p:style>
      </p:cxnSp>
      <p:cxnSp>
        <p:nvCxnSpPr>
          <p:cNvPr id="51" name="Connettore diritto 50">
            <a:extLst>
              <a:ext uri="{FF2B5EF4-FFF2-40B4-BE49-F238E27FC236}">
                <a16:creationId xmlns:a16="http://schemas.microsoft.com/office/drawing/2014/main" id="{574E0CE4-30EB-4DEF-8B43-08B47DAFB962}"/>
              </a:ext>
            </a:extLst>
          </p:cNvPr>
          <p:cNvCxnSpPr>
            <a:cxnSpLocks/>
          </p:cNvCxnSpPr>
          <p:nvPr/>
        </p:nvCxnSpPr>
        <p:spPr>
          <a:xfrm>
            <a:off x="446674" y="1646909"/>
            <a:ext cx="6660000" cy="0"/>
          </a:xfrm>
          <a:prstGeom prst="line">
            <a:avLst/>
          </a:prstGeom>
          <a:ln w="9525">
            <a:solidFill>
              <a:srgbClr val="595959"/>
            </a:solidFill>
          </a:ln>
        </p:spPr>
        <p:style>
          <a:lnRef idx="1">
            <a:schemeClr val="accent1"/>
          </a:lnRef>
          <a:fillRef idx="0">
            <a:schemeClr val="accent1"/>
          </a:fillRef>
          <a:effectRef idx="0">
            <a:schemeClr val="accent1"/>
          </a:effectRef>
          <a:fontRef idx="minor">
            <a:schemeClr val="tx1"/>
          </a:fontRef>
        </p:style>
      </p:cxnSp>
      <p:sp>
        <p:nvSpPr>
          <p:cNvPr id="52" name="Rettangolo 51">
            <a:extLst>
              <a:ext uri="{FF2B5EF4-FFF2-40B4-BE49-F238E27FC236}">
                <a16:creationId xmlns:a16="http://schemas.microsoft.com/office/drawing/2014/main" id="{71E18D99-0A1C-4D45-B2CF-1E5A6B0B3527}"/>
              </a:ext>
            </a:extLst>
          </p:cNvPr>
          <p:cNvSpPr/>
          <p:nvPr/>
        </p:nvSpPr>
        <p:spPr>
          <a:xfrm>
            <a:off x="2431364" y="1672548"/>
            <a:ext cx="4695762" cy="1169551"/>
          </a:xfrm>
          <a:prstGeom prst="rect">
            <a:avLst/>
          </a:prstGeom>
        </p:spPr>
        <p:txBody>
          <a:bodyPr wrap="square">
            <a:spAutoFit/>
          </a:bodyPr>
          <a:lstStyle/>
          <a:p>
            <a:pPr algn="just">
              <a:spcAft>
                <a:spcPts val="0"/>
              </a:spcAft>
            </a:pPr>
            <a:r>
              <a:rPr lang="en-US" sz="1000" dirty="0">
                <a:solidFill>
                  <a:srgbClr val="595959"/>
                </a:solidFill>
                <a:latin typeface="Century Gothic" panose="020B0502020202020204" pitchFamily="34" charset="0"/>
              </a:rPr>
              <a:t>We have kept our </a:t>
            </a:r>
            <a:r>
              <a:rPr lang="en-US" sz="1000" b="1" dirty="0">
                <a:solidFill>
                  <a:srgbClr val="595959"/>
                </a:solidFill>
                <a:latin typeface="Century Gothic" panose="020B0502020202020204" pitchFamily="34" charset="0"/>
              </a:rPr>
              <a:t>Neutral </a:t>
            </a:r>
            <a:r>
              <a:rPr lang="en-US" sz="1000" dirty="0">
                <a:solidFill>
                  <a:srgbClr val="595959"/>
                </a:solidFill>
                <a:latin typeface="Century Gothic" panose="020B0502020202020204" pitchFamily="34" charset="0"/>
              </a:rPr>
              <a:t>recommendation on Developed Market sovereign bonds. The committee expects that the recent surge in commodity prices may shift inflation expectations among both consumers and policymakers. The major central bank meetings scheduled for this week will help clarify the extent to which monetary policy tightening is a genuine risk. In the short term, rates are expected to remain range-bound, with limited room to fall from current levels.</a:t>
            </a:r>
            <a:endParaRPr lang="en-US" sz="1000" dirty="0">
              <a:solidFill>
                <a:srgbClr val="595959"/>
              </a:solidFill>
              <a:latin typeface="Century Gothic" panose="020B0502020202020204" pitchFamily="34" charset="0"/>
              <a:ea typeface="Calibri" panose="020F0502020204030204" pitchFamily="34" charset="0"/>
              <a:cs typeface="Times New Roman" panose="02020603050405020304" pitchFamily="18" charset="0"/>
            </a:endParaRPr>
          </a:p>
        </p:txBody>
      </p:sp>
      <p:grpSp>
        <p:nvGrpSpPr>
          <p:cNvPr id="57" name="Gruppo 56">
            <a:extLst>
              <a:ext uri="{FF2B5EF4-FFF2-40B4-BE49-F238E27FC236}">
                <a16:creationId xmlns:a16="http://schemas.microsoft.com/office/drawing/2014/main" id="{790802F2-8D7E-4613-B461-0011AF0D6DA7}"/>
              </a:ext>
            </a:extLst>
          </p:cNvPr>
          <p:cNvGrpSpPr/>
          <p:nvPr/>
        </p:nvGrpSpPr>
        <p:grpSpPr>
          <a:xfrm>
            <a:off x="478898" y="2767299"/>
            <a:ext cx="1727218" cy="250335"/>
            <a:chOff x="299925" y="3435017"/>
            <a:chExt cx="1727218" cy="250335"/>
          </a:xfrm>
        </p:grpSpPr>
        <p:sp>
          <p:nvSpPr>
            <p:cNvPr id="59" name="Text Box 161">
              <a:extLst>
                <a:ext uri="{FF2B5EF4-FFF2-40B4-BE49-F238E27FC236}">
                  <a16:creationId xmlns:a16="http://schemas.microsoft.com/office/drawing/2014/main" id="{10ED3DDE-1082-4D82-87A5-9A8D774C815C}"/>
                </a:ext>
              </a:extLst>
            </p:cNvPr>
            <p:cNvSpPr txBox="1">
              <a:spLocks noChangeArrowheads="1"/>
            </p:cNvSpPr>
            <p:nvPr/>
          </p:nvSpPr>
          <p:spPr bwMode="auto">
            <a:xfrm>
              <a:off x="821221" y="3577402"/>
              <a:ext cx="683895"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gn="ctr">
                <a:lnSpc>
                  <a:spcPct val="115000"/>
                </a:lnSpc>
                <a:spcAft>
                  <a:spcPts val="0"/>
                </a:spcAft>
              </a:pPr>
              <a:r>
                <a:rPr lang="en-US" sz="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NEUTRAL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60" name="AutoShape 162">
              <a:extLst>
                <a:ext uri="{FF2B5EF4-FFF2-40B4-BE49-F238E27FC236}">
                  <a16:creationId xmlns:a16="http://schemas.microsoft.com/office/drawing/2014/main" id="{320FE420-1ACD-4FDF-B3D1-4724885826A5}"/>
                </a:ext>
              </a:extLst>
            </p:cNvPr>
            <p:cNvCxnSpPr>
              <a:cxnSpLocks noChangeShapeType="1"/>
            </p:cNvCxnSpPr>
            <p:nvPr/>
          </p:nvCxnSpPr>
          <p:spPr bwMode="auto">
            <a:xfrm>
              <a:off x="299925" y="3561382"/>
              <a:ext cx="1686483" cy="0"/>
            </a:xfrm>
            <a:prstGeom prst="straightConnector1">
              <a:avLst/>
            </a:prstGeom>
            <a:noFill/>
            <a:ln w="9525">
              <a:solidFill>
                <a:schemeClr val="tx1">
                  <a:lumMod val="65000"/>
                  <a:lumOff val="35000"/>
                </a:schemeClr>
              </a:solidFill>
              <a:round/>
              <a:headEnd type="none" w="med" len="med"/>
              <a:tailEnd type="none" w="med" len="med"/>
            </a:ln>
            <a:extLst>
              <a:ext uri="{909E8E84-426E-40DD-AFC4-6F175D3DCCD1}">
                <a14:hiddenFill xmlns:a14="http://schemas.microsoft.com/office/drawing/2010/main">
                  <a:noFill/>
                </a14:hiddenFill>
              </a:ext>
            </a:extLst>
          </p:spPr>
        </p:cxnSp>
        <p:sp>
          <p:nvSpPr>
            <p:cNvPr id="70" name="Text Box 163">
              <a:extLst>
                <a:ext uri="{FF2B5EF4-FFF2-40B4-BE49-F238E27FC236}">
                  <a16:creationId xmlns:a16="http://schemas.microsoft.com/office/drawing/2014/main" id="{0232DAF0-1935-4A8E-A94E-02F239D0BC35}"/>
                </a:ext>
              </a:extLst>
            </p:cNvPr>
            <p:cNvSpPr txBox="1">
              <a:spLocks noChangeArrowheads="1"/>
            </p:cNvSpPr>
            <p:nvPr/>
          </p:nvSpPr>
          <p:spPr bwMode="auto">
            <a:xfrm>
              <a:off x="1682223" y="3435017"/>
              <a:ext cx="344920"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nSpc>
                  <a:spcPct val="115000"/>
                </a:lnSpc>
                <a:spcAft>
                  <a:spcPts val="0"/>
                </a:spcAft>
              </a:pPr>
              <a:r>
                <a:rPr lang="en-US" sz="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OVER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1" name="Text Box 164">
              <a:extLst>
                <a:ext uri="{FF2B5EF4-FFF2-40B4-BE49-F238E27FC236}">
                  <a16:creationId xmlns:a16="http://schemas.microsoft.com/office/drawing/2014/main" id="{271C8586-435A-4CFD-93A5-2E93C8E5723D}"/>
                </a:ext>
              </a:extLst>
            </p:cNvPr>
            <p:cNvSpPr txBox="1">
              <a:spLocks noChangeArrowheads="1"/>
            </p:cNvSpPr>
            <p:nvPr/>
          </p:nvSpPr>
          <p:spPr bwMode="auto">
            <a:xfrm>
              <a:off x="320619" y="3435017"/>
              <a:ext cx="422085"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nSpc>
                  <a:spcPct val="115000"/>
                </a:lnSpc>
                <a:spcAft>
                  <a:spcPts val="0"/>
                </a:spcAft>
              </a:pPr>
              <a:r>
                <a:rPr lang="en-US" sz="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UNDER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grpSp>
      <p:sp>
        <p:nvSpPr>
          <p:cNvPr id="73" name="Rettangolo 72"/>
          <p:cNvSpPr/>
          <p:nvPr/>
        </p:nvSpPr>
        <p:spPr>
          <a:xfrm>
            <a:off x="348883" y="3626256"/>
            <a:ext cx="5483753" cy="307777"/>
          </a:xfrm>
          <a:prstGeom prst="rect">
            <a:avLst/>
          </a:prstGeom>
        </p:spPr>
        <p:txBody>
          <a:bodyPr wrap="square">
            <a:spAutoFit/>
          </a:bodyPr>
          <a:lstStyle/>
          <a:p>
            <a:r>
              <a:rPr lang="en-US" sz="1400" b="1"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Developed Markets Corporate</a:t>
            </a:r>
            <a:endParaRPr lang="en-US" sz="1200" b="1" dirty="0">
              <a:solidFill>
                <a:srgbClr val="595959"/>
              </a:solidFill>
            </a:endParaRPr>
          </a:p>
        </p:txBody>
      </p:sp>
      <p:sp>
        <p:nvSpPr>
          <p:cNvPr id="74" name="Rettangolo 73"/>
          <p:cNvSpPr/>
          <p:nvPr/>
        </p:nvSpPr>
        <p:spPr>
          <a:xfrm>
            <a:off x="403854" y="5784012"/>
            <a:ext cx="5483753" cy="307777"/>
          </a:xfrm>
          <a:prstGeom prst="rect">
            <a:avLst/>
          </a:prstGeom>
        </p:spPr>
        <p:txBody>
          <a:bodyPr wrap="square">
            <a:spAutoFit/>
          </a:bodyPr>
          <a:lstStyle/>
          <a:p>
            <a:r>
              <a:rPr lang="en-US" sz="1400" b="1" dirty="0">
                <a:solidFill>
                  <a:srgbClr val="595959"/>
                </a:solidFill>
                <a:latin typeface="Century Gothic" panose="020B0502020202020204" pitchFamily="34" charset="0"/>
                <a:cs typeface="Times New Roman" panose="02020603050405020304" pitchFamily="18" charset="0"/>
              </a:rPr>
              <a:t>Emerging Markets</a:t>
            </a:r>
          </a:p>
        </p:txBody>
      </p:sp>
      <p:cxnSp>
        <p:nvCxnSpPr>
          <p:cNvPr id="75" name="Connettore diritto 74">
            <a:extLst>
              <a:ext uri="{FF2B5EF4-FFF2-40B4-BE49-F238E27FC236}">
                <a16:creationId xmlns:a16="http://schemas.microsoft.com/office/drawing/2014/main" id="{564A7186-208A-43D5-A258-5EFEAB6790CD}"/>
              </a:ext>
            </a:extLst>
          </p:cNvPr>
          <p:cNvCxnSpPr>
            <a:cxnSpLocks/>
          </p:cNvCxnSpPr>
          <p:nvPr/>
        </p:nvCxnSpPr>
        <p:spPr>
          <a:xfrm>
            <a:off x="453841" y="3874655"/>
            <a:ext cx="6660000" cy="0"/>
          </a:xfrm>
          <a:prstGeom prst="line">
            <a:avLst/>
          </a:prstGeom>
          <a:ln w="9525">
            <a:solidFill>
              <a:srgbClr val="595959"/>
            </a:solidFill>
          </a:ln>
        </p:spPr>
        <p:style>
          <a:lnRef idx="1">
            <a:schemeClr val="accent1"/>
          </a:lnRef>
          <a:fillRef idx="0">
            <a:schemeClr val="accent1"/>
          </a:fillRef>
          <a:effectRef idx="0">
            <a:schemeClr val="accent1"/>
          </a:effectRef>
          <a:fontRef idx="minor">
            <a:schemeClr val="tx1"/>
          </a:fontRef>
        </p:style>
      </p:cxnSp>
      <p:cxnSp>
        <p:nvCxnSpPr>
          <p:cNvPr id="76" name="Connettore diritto 75">
            <a:extLst>
              <a:ext uri="{FF2B5EF4-FFF2-40B4-BE49-F238E27FC236}">
                <a16:creationId xmlns:a16="http://schemas.microsoft.com/office/drawing/2014/main" id="{33AA63CC-3C29-4D2D-B871-623CEAD81420}"/>
              </a:ext>
            </a:extLst>
          </p:cNvPr>
          <p:cNvCxnSpPr>
            <a:cxnSpLocks/>
          </p:cNvCxnSpPr>
          <p:nvPr/>
        </p:nvCxnSpPr>
        <p:spPr>
          <a:xfrm>
            <a:off x="448306" y="6047782"/>
            <a:ext cx="6660000" cy="0"/>
          </a:xfrm>
          <a:prstGeom prst="line">
            <a:avLst/>
          </a:prstGeom>
          <a:ln w="9525">
            <a:solidFill>
              <a:srgbClr val="595959"/>
            </a:solidFill>
          </a:ln>
        </p:spPr>
        <p:style>
          <a:lnRef idx="1">
            <a:schemeClr val="accent1"/>
          </a:lnRef>
          <a:fillRef idx="0">
            <a:schemeClr val="accent1"/>
          </a:fillRef>
          <a:effectRef idx="0">
            <a:schemeClr val="accent1"/>
          </a:effectRef>
          <a:fontRef idx="minor">
            <a:schemeClr val="tx1"/>
          </a:fontRef>
        </p:style>
      </p:cxnSp>
      <p:grpSp>
        <p:nvGrpSpPr>
          <p:cNvPr id="77" name="Gruppo 76">
            <a:extLst>
              <a:ext uri="{FF2B5EF4-FFF2-40B4-BE49-F238E27FC236}">
                <a16:creationId xmlns:a16="http://schemas.microsoft.com/office/drawing/2014/main" id="{CD24398C-FBEA-4B3C-82F3-8D99F25592B7}"/>
              </a:ext>
            </a:extLst>
          </p:cNvPr>
          <p:cNvGrpSpPr/>
          <p:nvPr/>
        </p:nvGrpSpPr>
        <p:grpSpPr>
          <a:xfrm>
            <a:off x="481543" y="7118221"/>
            <a:ext cx="1727218" cy="250335"/>
            <a:chOff x="299925" y="3435017"/>
            <a:chExt cx="1727218" cy="250335"/>
          </a:xfrm>
        </p:grpSpPr>
        <p:sp>
          <p:nvSpPr>
            <p:cNvPr id="78" name="Text Box 161">
              <a:extLst>
                <a:ext uri="{FF2B5EF4-FFF2-40B4-BE49-F238E27FC236}">
                  <a16:creationId xmlns:a16="http://schemas.microsoft.com/office/drawing/2014/main" id="{07F842C7-1EEA-4AA4-A714-E07B1B894C99}"/>
                </a:ext>
              </a:extLst>
            </p:cNvPr>
            <p:cNvSpPr txBox="1">
              <a:spLocks noChangeArrowheads="1"/>
            </p:cNvSpPr>
            <p:nvPr/>
          </p:nvSpPr>
          <p:spPr bwMode="auto">
            <a:xfrm>
              <a:off x="821221" y="3577402"/>
              <a:ext cx="683895"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gn="ctr">
                <a:lnSpc>
                  <a:spcPct val="115000"/>
                </a:lnSpc>
                <a:spcAft>
                  <a:spcPts val="0"/>
                </a:spcAft>
              </a:pPr>
              <a:r>
                <a:rPr lang="en-US" sz="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NEUTRAL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79" name="AutoShape 162">
              <a:extLst>
                <a:ext uri="{FF2B5EF4-FFF2-40B4-BE49-F238E27FC236}">
                  <a16:creationId xmlns:a16="http://schemas.microsoft.com/office/drawing/2014/main" id="{52782573-3405-445C-8EB1-6D707C1B2667}"/>
                </a:ext>
              </a:extLst>
            </p:cNvPr>
            <p:cNvCxnSpPr>
              <a:cxnSpLocks noChangeShapeType="1"/>
            </p:cNvCxnSpPr>
            <p:nvPr/>
          </p:nvCxnSpPr>
          <p:spPr bwMode="auto">
            <a:xfrm>
              <a:off x="299925" y="3561382"/>
              <a:ext cx="1686483" cy="0"/>
            </a:xfrm>
            <a:prstGeom prst="straightConnector1">
              <a:avLst/>
            </a:prstGeom>
            <a:noFill/>
            <a:ln w="9525">
              <a:solidFill>
                <a:schemeClr val="tx1">
                  <a:lumMod val="65000"/>
                  <a:lumOff val="35000"/>
                </a:schemeClr>
              </a:solidFill>
              <a:round/>
              <a:headEnd type="none" w="med" len="med"/>
              <a:tailEnd type="none" w="med" len="med"/>
            </a:ln>
            <a:extLst>
              <a:ext uri="{909E8E84-426E-40DD-AFC4-6F175D3DCCD1}">
                <a14:hiddenFill xmlns:a14="http://schemas.microsoft.com/office/drawing/2010/main">
                  <a:noFill/>
                </a14:hiddenFill>
              </a:ext>
            </a:extLst>
          </p:spPr>
        </p:cxnSp>
        <p:sp>
          <p:nvSpPr>
            <p:cNvPr id="80" name="Text Box 163">
              <a:extLst>
                <a:ext uri="{FF2B5EF4-FFF2-40B4-BE49-F238E27FC236}">
                  <a16:creationId xmlns:a16="http://schemas.microsoft.com/office/drawing/2014/main" id="{05D54E72-58AD-4B2F-B43C-2C3B45EF33C6}"/>
                </a:ext>
              </a:extLst>
            </p:cNvPr>
            <p:cNvSpPr txBox="1">
              <a:spLocks noChangeArrowheads="1"/>
            </p:cNvSpPr>
            <p:nvPr/>
          </p:nvSpPr>
          <p:spPr bwMode="auto">
            <a:xfrm>
              <a:off x="1682223" y="3435017"/>
              <a:ext cx="344920"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nSpc>
                  <a:spcPct val="115000"/>
                </a:lnSpc>
                <a:spcAft>
                  <a:spcPts val="0"/>
                </a:spcAft>
              </a:pPr>
              <a:r>
                <a:rPr lang="en-US" sz="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OVER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2" name="Text Box 164">
              <a:extLst>
                <a:ext uri="{FF2B5EF4-FFF2-40B4-BE49-F238E27FC236}">
                  <a16:creationId xmlns:a16="http://schemas.microsoft.com/office/drawing/2014/main" id="{A4BD8951-1AA0-40A8-A35F-BE01FBDEB2B7}"/>
                </a:ext>
              </a:extLst>
            </p:cNvPr>
            <p:cNvSpPr txBox="1">
              <a:spLocks noChangeArrowheads="1"/>
            </p:cNvSpPr>
            <p:nvPr/>
          </p:nvSpPr>
          <p:spPr bwMode="auto">
            <a:xfrm>
              <a:off x="320619" y="3435017"/>
              <a:ext cx="422085"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nSpc>
                  <a:spcPct val="115000"/>
                </a:lnSpc>
                <a:spcAft>
                  <a:spcPts val="0"/>
                </a:spcAft>
              </a:pPr>
              <a:r>
                <a:rPr lang="en-US" sz="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UNDER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grpSp>
      <p:grpSp>
        <p:nvGrpSpPr>
          <p:cNvPr id="86" name="Gruppo 85">
            <a:extLst>
              <a:ext uri="{FF2B5EF4-FFF2-40B4-BE49-F238E27FC236}">
                <a16:creationId xmlns:a16="http://schemas.microsoft.com/office/drawing/2014/main" id="{2952B864-3A6A-4030-84B1-F0170018FA0E}"/>
              </a:ext>
            </a:extLst>
          </p:cNvPr>
          <p:cNvGrpSpPr/>
          <p:nvPr/>
        </p:nvGrpSpPr>
        <p:grpSpPr>
          <a:xfrm>
            <a:off x="475519" y="5032397"/>
            <a:ext cx="1727218" cy="250335"/>
            <a:chOff x="299925" y="3435017"/>
            <a:chExt cx="1727218" cy="250335"/>
          </a:xfrm>
        </p:grpSpPr>
        <p:sp>
          <p:nvSpPr>
            <p:cNvPr id="87" name="Text Box 161">
              <a:extLst>
                <a:ext uri="{FF2B5EF4-FFF2-40B4-BE49-F238E27FC236}">
                  <a16:creationId xmlns:a16="http://schemas.microsoft.com/office/drawing/2014/main" id="{6B65D718-A3EF-41CC-8E85-2020C464C77E}"/>
                </a:ext>
              </a:extLst>
            </p:cNvPr>
            <p:cNvSpPr txBox="1">
              <a:spLocks noChangeArrowheads="1"/>
            </p:cNvSpPr>
            <p:nvPr/>
          </p:nvSpPr>
          <p:spPr bwMode="auto">
            <a:xfrm>
              <a:off x="821221" y="3577402"/>
              <a:ext cx="683895"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gn="ctr">
                <a:lnSpc>
                  <a:spcPct val="115000"/>
                </a:lnSpc>
                <a:spcAft>
                  <a:spcPts val="0"/>
                </a:spcAft>
              </a:pPr>
              <a:r>
                <a:rPr lang="en-US" sz="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NEUTRAL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89" name="AutoShape 162">
              <a:extLst>
                <a:ext uri="{FF2B5EF4-FFF2-40B4-BE49-F238E27FC236}">
                  <a16:creationId xmlns:a16="http://schemas.microsoft.com/office/drawing/2014/main" id="{B98B381B-FFED-487C-A247-53E14D817DEC}"/>
                </a:ext>
              </a:extLst>
            </p:cNvPr>
            <p:cNvCxnSpPr>
              <a:cxnSpLocks noChangeShapeType="1"/>
            </p:cNvCxnSpPr>
            <p:nvPr/>
          </p:nvCxnSpPr>
          <p:spPr bwMode="auto">
            <a:xfrm>
              <a:off x="299925" y="3561382"/>
              <a:ext cx="1686483" cy="0"/>
            </a:xfrm>
            <a:prstGeom prst="straightConnector1">
              <a:avLst/>
            </a:prstGeom>
            <a:noFill/>
            <a:ln w="9525">
              <a:solidFill>
                <a:schemeClr val="tx1">
                  <a:lumMod val="65000"/>
                  <a:lumOff val="35000"/>
                </a:schemeClr>
              </a:solidFill>
              <a:round/>
              <a:headEnd type="none" w="med" len="med"/>
              <a:tailEnd type="none" w="med" len="med"/>
            </a:ln>
            <a:extLst>
              <a:ext uri="{909E8E84-426E-40DD-AFC4-6F175D3DCCD1}">
                <a14:hiddenFill xmlns:a14="http://schemas.microsoft.com/office/drawing/2010/main">
                  <a:noFill/>
                </a14:hiddenFill>
              </a:ext>
            </a:extLst>
          </p:spPr>
        </p:cxnSp>
        <p:sp>
          <p:nvSpPr>
            <p:cNvPr id="90" name="Text Box 163">
              <a:extLst>
                <a:ext uri="{FF2B5EF4-FFF2-40B4-BE49-F238E27FC236}">
                  <a16:creationId xmlns:a16="http://schemas.microsoft.com/office/drawing/2014/main" id="{E84D7FC3-D7E0-4707-B2F5-DED2B48B4774}"/>
                </a:ext>
              </a:extLst>
            </p:cNvPr>
            <p:cNvSpPr txBox="1">
              <a:spLocks noChangeArrowheads="1"/>
            </p:cNvSpPr>
            <p:nvPr/>
          </p:nvSpPr>
          <p:spPr bwMode="auto">
            <a:xfrm>
              <a:off x="1682223" y="3435017"/>
              <a:ext cx="344920"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nSpc>
                  <a:spcPct val="115000"/>
                </a:lnSpc>
                <a:spcAft>
                  <a:spcPts val="0"/>
                </a:spcAft>
              </a:pPr>
              <a:r>
                <a:rPr lang="en-US" sz="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OVER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1" name="Text Box 164">
              <a:extLst>
                <a:ext uri="{FF2B5EF4-FFF2-40B4-BE49-F238E27FC236}">
                  <a16:creationId xmlns:a16="http://schemas.microsoft.com/office/drawing/2014/main" id="{F87B825C-15E7-4FDB-826B-0464348E8573}"/>
                </a:ext>
              </a:extLst>
            </p:cNvPr>
            <p:cNvSpPr txBox="1">
              <a:spLocks noChangeArrowheads="1"/>
            </p:cNvSpPr>
            <p:nvPr/>
          </p:nvSpPr>
          <p:spPr bwMode="auto">
            <a:xfrm>
              <a:off x="320619" y="3435017"/>
              <a:ext cx="422085"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nSpc>
                  <a:spcPct val="115000"/>
                </a:lnSpc>
                <a:spcAft>
                  <a:spcPts val="0"/>
                </a:spcAft>
              </a:pPr>
              <a:r>
                <a:rPr lang="en-US" sz="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UNDER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grpSp>
      <p:sp>
        <p:nvSpPr>
          <p:cNvPr id="92" name="Rettangolo 91">
            <a:extLst>
              <a:ext uri="{FF2B5EF4-FFF2-40B4-BE49-F238E27FC236}">
                <a16:creationId xmlns:a16="http://schemas.microsoft.com/office/drawing/2014/main" id="{359F2C55-02F6-4904-8124-A3B7DC3A6E36}"/>
              </a:ext>
            </a:extLst>
          </p:cNvPr>
          <p:cNvSpPr/>
          <p:nvPr/>
        </p:nvSpPr>
        <p:spPr>
          <a:xfrm>
            <a:off x="2444554" y="3912755"/>
            <a:ext cx="4669288" cy="1408078"/>
          </a:xfrm>
          <a:prstGeom prst="rect">
            <a:avLst/>
          </a:prstGeom>
        </p:spPr>
        <p:txBody>
          <a:bodyPr wrap="square">
            <a:spAutoFit/>
          </a:bodyPr>
          <a:lstStyle/>
          <a:p>
            <a:pPr algn="just">
              <a:lnSpc>
                <a:spcPct val="95000"/>
              </a:lnSpc>
              <a:spcAft>
                <a:spcPts val="0"/>
              </a:spcAft>
            </a:pPr>
            <a:r>
              <a:rPr lang="en-US" sz="1000"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We maintained our </a:t>
            </a:r>
            <a:r>
              <a:rPr lang="en-US" sz="1000" b="1"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Neutral </a:t>
            </a:r>
            <a:r>
              <a:rPr lang="en-US" sz="1000"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recommendation on Developed Market corporate bonds. Global growth continues to hold up relatively well, and demand for bonds remains strong, underpinned by ample liquidity, with new issues oversubscribed in the primary market and spreads narrowing once again in the secondary market. That said, although spreads are somewhat wider than the multi-year lows reached shortly before the conflict, they do not yet sufficiently compensate for the riskier environment. Within credit, investment-grade bonds remain our preferred allocation over high-yield.</a:t>
            </a:r>
          </a:p>
        </p:txBody>
      </p:sp>
      <p:sp>
        <p:nvSpPr>
          <p:cNvPr id="103" name="Rettangolo 102">
            <a:extLst>
              <a:ext uri="{FF2B5EF4-FFF2-40B4-BE49-F238E27FC236}">
                <a16:creationId xmlns:a16="http://schemas.microsoft.com/office/drawing/2014/main" id="{7BC401E3-7543-4936-B29D-9076880DE0B2}"/>
              </a:ext>
            </a:extLst>
          </p:cNvPr>
          <p:cNvSpPr/>
          <p:nvPr/>
        </p:nvSpPr>
        <p:spPr>
          <a:xfrm>
            <a:off x="2418078" y="6065598"/>
            <a:ext cx="4695763" cy="553998"/>
          </a:xfrm>
          <a:prstGeom prst="rect">
            <a:avLst/>
          </a:prstGeom>
        </p:spPr>
        <p:txBody>
          <a:bodyPr wrap="square">
            <a:spAutoFit/>
          </a:bodyPr>
          <a:lstStyle/>
          <a:p>
            <a:pPr algn="just"/>
            <a:r>
              <a:rPr lang="en-US" sz="1000"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We have kept our </a:t>
            </a:r>
            <a:r>
              <a:rPr lang="en-US" sz="1000" b="1"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Neutral </a:t>
            </a:r>
            <a:r>
              <a:rPr lang="en-US" sz="1000"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recommendation on Emerging Markets Debt. </a:t>
            </a:r>
            <a:r>
              <a:rPr lang="en-GB" sz="1000"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The reasons are the same as those just outlined for developed countries' corporate bonds</a:t>
            </a:r>
            <a:r>
              <a:rPr lang="en-US" sz="1000"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 </a:t>
            </a:r>
          </a:p>
        </p:txBody>
      </p:sp>
      <p:sp>
        <p:nvSpPr>
          <p:cNvPr id="119" name="Text Box 24"/>
          <p:cNvSpPr txBox="1">
            <a:spLocks noChangeArrowheads="1"/>
          </p:cNvSpPr>
          <p:nvPr/>
        </p:nvSpPr>
        <p:spPr bwMode="auto">
          <a:xfrm>
            <a:off x="348884" y="7871140"/>
            <a:ext cx="2141855" cy="403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defPPr>
              <a:defRPr lang="it-IT"/>
            </a:defPPr>
            <a:lvl1pPr>
              <a:lnSpc>
                <a:spcPct val="115000"/>
              </a:lnSpc>
              <a:spcAft>
                <a:spcPts val="1000"/>
              </a:spcAft>
              <a:defRPr b="1">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defRPr>
            </a:lvl1pPr>
          </a:lstStyle>
          <a:p>
            <a:r>
              <a:rPr lang="en-US" dirty="0"/>
              <a:t>Commodities</a:t>
            </a:r>
          </a:p>
        </p:txBody>
      </p:sp>
      <p:cxnSp>
        <p:nvCxnSpPr>
          <p:cNvPr id="120" name="Connettore diritto 119">
            <a:extLst>
              <a:ext uri="{FF2B5EF4-FFF2-40B4-BE49-F238E27FC236}">
                <a16:creationId xmlns:a16="http://schemas.microsoft.com/office/drawing/2014/main" id="{3BECB3EC-A390-4DEB-A7E2-80C5ABBF6F82}"/>
              </a:ext>
            </a:extLst>
          </p:cNvPr>
          <p:cNvCxnSpPr>
            <a:cxnSpLocks/>
          </p:cNvCxnSpPr>
          <p:nvPr/>
        </p:nvCxnSpPr>
        <p:spPr>
          <a:xfrm>
            <a:off x="415559" y="8212576"/>
            <a:ext cx="6698282" cy="0"/>
          </a:xfrm>
          <a:prstGeom prst="line">
            <a:avLst/>
          </a:prstGeom>
          <a:ln w="28575">
            <a:solidFill>
              <a:srgbClr val="0698FF"/>
            </a:solidFill>
          </a:ln>
        </p:spPr>
        <p:style>
          <a:lnRef idx="1">
            <a:schemeClr val="accent1"/>
          </a:lnRef>
          <a:fillRef idx="0">
            <a:schemeClr val="accent1"/>
          </a:fillRef>
          <a:effectRef idx="0">
            <a:schemeClr val="accent1"/>
          </a:effectRef>
          <a:fontRef idx="minor">
            <a:schemeClr val="tx1"/>
          </a:fontRef>
        </p:style>
      </p:cxnSp>
      <p:grpSp>
        <p:nvGrpSpPr>
          <p:cNvPr id="122" name="Gruppo 121">
            <a:extLst>
              <a:ext uri="{FF2B5EF4-FFF2-40B4-BE49-F238E27FC236}">
                <a16:creationId xmlns:a16="http://schemas.microsoft.com/office/drawing/2014/main" id="{04042D91-4491-4C23-9309-E4A50344C45E}"/>
              </a:ext>
            </a:extLst>
          </p:cNvPr>
          <p:cNvGrpSpPr/>
          <p:nvPr/>
        </p:nvGrpSpPr>
        <p:grpSpPr>
          <a:xfrm>
            <a:off x="475519" y="9281130"/>
            <a:ext cx="1727218" cy="250335"/>
            <a:chOff x="299925" y="3435017"/>
            <a:chExt cx="1727218" cy="250335"/>
          </a:xfrm>
        </p:grpSpPr>
        <p:sp>
          <p:nvSpPr>
            <p:cNvPr id="123" name="Text Box 161">
              <a:extLst>
                <a:ext uri="{FF2B5EF4-FFF2-40B4-BE49-F238E27FC236}">
                  <a16:creationId xmlns:a16="http://schemas.microsoft.com/office/drawing/2014/main" id="{22D62F65-4613-4A78-87D1-D5CB663AF954}"/>
                </a:ext>
              </a:extLst>
            </p:cNvPr>
            <p:cNvSpPr txBox="1">
              <a:spLocks noChangeArrowheads="1"/>
            </p:cNvSpPr>
            <p:nvPr/>
          </p:nvSpPr>
          <p:spPr bwMode="auto">
            <a:xfrm>
              <a:off x="821221" y="3577402"/>
              <a:ext cx="683895"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gn="ctr">
                <a:lnSpc>
                  <a:spcPct val="115000"/>
                </a:lnSpc>
                <a:spcAft>
                  <a:spcPts val="0"/>
                </a:spcAft>
              </a:pPr>
              <a:r>
                <a:rPr lang="en-US" sz="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NEUTRAL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24" name="AutoShape 162">
              <a:extLst>
                <a:ext uri="{FF2B5EF4-FFF2-40B4-BE49-F238E27FC236}">
                  <a16:creationId xmlns:a16="http://schemas.microsoft.com/office/drawing/2014/main" id="{BF015DAE-BB98-41E9-9546-E78AC17747FA}"/>
                </a:ext>
              </a:extLst>
            </p:cNvPr>
            <p:cNvCxnSpPr>
              <a:cxnSpLocks noChangeShapeType="1"/>
            </p:cNvCxnSpPr>
            <p:nvPr/>
          </p:nvCxnSpPr>
          <p:spPr bwMode="auto">
            <a:xfrm>
              <a:off x="299925" y="3561382"/>
              <a:ext cx="1686483" cy="0"/>
            </a:xfrm>
            <a:prstGeom prst="straightConnector1">
              <a:avLst/>
            </a:prstGeom>
            <a:noFill/>
            <a:ln w="9525">
              <a:solidFill>
                <a:schemeClr val="tx1">
                  <a:lumMod val="65000"/>
                  <a:lumOff val="35000"/>
                </a:schemeClr>
              </a:solidFill>
              <a:round/>
              <a:headEnd type="none" w="med" len="med"/>
              <a:tailEnd type="none" w="med" len="med"/>
            </a:ln>
            <a:extLst>
              <a:ext uri="{909E8E84-426E-40DD-AFC4-6F175D3DCCD1}">
                <a14:hiddenFill xmlns:a14="http://schemas.microsoft.com/office/drawing/2010/main">
                  <a:noFill/>
                </a14:hiddenFill>
              </a:ext>
            </a:extLst>
          </p:spPr>
        </p:cxnSp>
        <p:sp>
          <p:nvSpPr>
            <p:cNvPr id="125" name="Text Box 163">
              <a:extLst>
                <a:ext uri="{FF2B5EF4-FFF2-40B4-BE49-F238E27FC236}">
                  <a16:creationId xmlns:a16="http://schemas.microsoft.com/office/drawing/2014/main" id="{78EFB324-8D1E-4D24-A8DF-70F63F393393}"/>
                </a:ext>
              </a:extLst>
            </p:cNvPr>
            <p:cNvSpPr txBox="1">
              <a:spLocks noChangeArrowheads="1"/>
            </p:cNvSpPr>
            <p:nvPr/>
          </p:nvSpPr>
          <p:spPr bwMode="auto">
            <a:xfrm>
              <a:off x="1682223" y="3435017"/>
              <a:ext cx="344920"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nSpc>
                  <a:spcPct val="115000"/>
                </a:lnSpc>
                <a:spcAft>
                  <a:spcPts val="0"/>
                </a:spcAft>
              </a:pPr>
              <a:r>
                <a:rPr lang="en-US" sz="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OVER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6" name="Text Box 164">
              <a:extLst>
                <a:ext uri="{FF2B5EF4-FFF2-40B4-BE49-F238E27FC236}">
                  <a16:creationId xmlns:a16="http://schemas.microsoft.com/office/drawing/2014/main" id="{6CD4BE47-E0CE-4C3C-9C76-11A18FB30F64}"/>
                </a:ext>
              </a:extLst>
            </p:cNvPr>
            <p:cNvSpPr txBox="1">
              <a:spLocks noChangeArrowheads="1"/>
            </p:cNvSpPr>
            <p:nvPr/>
          </p:nvSpPr>
          <p:spPr bwMode="auto">
            <a:xfrm>
              <a:off x="320619" y="3435017"/>
              <a:ext cx="422085"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ctr" anchorCtr="0" upright="1">
              <a:noAutofit/>
            </a:bodyPr>
            <a:lstStyle/>
            <a:p>
              <a:pPr>
                <a:lnSpc>
                  <a:spcPct val="115000"/>
                </a:lnSpc>
                <a:spcAft>
                  <a:spcPts val="0"/>
                </a:spcAft>
              </a:pPr>
              <a:r>
                <a:rPr lang="en-US" sz="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UNDER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grpSp>
      <p:sp>
        <p:nvSpPr>
          <p:cNvPr id="127" name="Rettangolo 126">
            <a:extLst>
              <a:ext uri="{FF2B5EF4-FFF2-40B4-BE49-F238E27FC236}">
                <a16:creationId xmlns:a16="http://schemas.microsoft.com/office/drawing/2014/main" id="{8E77944F-48B1-4D5F-A522-3754CDFA2497}"/>
              </a:ext>
            </a:extLst>
          </p:cNvPr>
          <p:cNvSpPr/>
          <p:nvPr/>
        </p:nvSpPr>
        <p:spPr>
          <a:xfrm>
            <a:off x="2444552" y="8216973"/>
            <a:ext cx="4682573" cy="1477328"/>
          </a:xfrm>
          <a:prstGeom prst="rect">
            <a:avLst/>
          </a:prstGeom>
        </p:spPr>
        <p:txBody>
          <a:bodyPr wrap="square">
            <a:spAutoFit/>
          </a:bodyPr>
          <a:lstStyle/>
          <a:p>
            <a:pPr algn="just"/>
            <a:r>
              <a:rPr lang="en-US" sz="1000" spc="-10"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Our recommendation for commodities remains </a:t>
            </a:r>
            <a:r>
              <a:rPr lang="en-US" sz="1000" b="1" spc="-10"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Neutral</a:t>
            </a:r>
            <a:r>
              <a:rPr lang="en-US" sz="1000" spc="-10"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 We have become more cautious (neutral) on precious metals, in light of recent sales by central banks and the possibility that some investors who bought precious metals over the past year because of their significant outperformance relative to other asset classes may liquidate part of these positions and shift back into technology stocks, which have been rising steadily for several weeks now. In the medium to long term, however, we remain positive. Given the growing competition for essential raw materials, we are turning more optimistic on industrial metals.</a:t>
            </a:r>
          </a:p>
        </p:txBody>
      </p:sp>
      <p:graphicFrame>
        <p:nvGraphicFramePr>
          <p:cNvPr id="128" name="Tabella 127"/>
          <p:cNvGraphicFramePr>
            <a:graphicFrameLocks noGrp="1"/>
          </p:cNvGraphicFramePr>
          <p:nvPr/>
        </p:nvGraphicFramePr>
        <p:xfrm>
          <a:off x="453838" y="9675942"/>
          <a:ext cx="6660004" cy="243840"/>
        </p:xfrm>
        <a:graphic>
          <a:graphicData uri="http://schemas.openxmlformats.org/drawingml/2006/table">
            <a:tbl>
              <a:tblPr firstRow="1" bandRow="1">
                <a:tableStyleId>{5C22544A-7EE6-4342-B048-85BDC9FD1C3A}</a:tableStyleId>
              </a:tblPr>
              <a:tblGrid>
                <a:gridCol w="849838">
                  <a:extLst>
                    <a:ext uri="{9D8B030D-6E8A-4147-A177-3AD203B41FA5}">
                      <a16:colId xmlns:a16="http://schemas.microsoft.com/office/drawing/2014/main" val="3231590104"/>
                    </a:ext>
                  </a:extLst>
                </a:gridCol>
                <a:gridCol w="750787">
                  <a:extLst>
                    <a:ext uri="{9D8B030D-6E8A-4147-A177-3AD203B41FA5}">
                      <a16:colId xmlns:a16="http://schemas.microsoft.com/office/drawing/2014/main" val="3341636505"/>
                    </a:ext>
                  </a:extLst>
                </a:gridCol>
                <a:gridCol w="258504">
                  <a:extLst>
                    <a:ext uri="{9D8B030D-6E8A-4147-A177-3AD203B41FA5}">
                      <a16:colId xmlns:a16="http://schemas.microsoft.com/office/drawing/2014/main" val="863783240"/>
                    </a:ext>
                  </a:extLst>
                </a:gridCol>
                <a:gridCol w="655896">
                  <a:extLst>
                    <a:ext uri="{9D8B030D-6E8A-4147-A177-3AD203B41FA5}">
                      <a16:colId xmlns:a16="http://schemas.microsoft.com/office/drawing/2014/main" val="2447506197"/>
                    </a:ext>
                  </a:extLst>
                </a:gridCol>
                <a:gridCol w="574431">
                  <a:extLst>
                    <a:ext uri="{9D8B030D-6E8A-4147-A177-3AD203B41FA5}">
                      <a16:colId xmlns:a16="http://schemas.microsoft.com/office/drawing/2014/main" val="3565482073"/>
                    </a:ext>
                  </a:extLst>
                </a:gridCol>
                <a:gridCol w="404446">
                  <a:extLst>
                    <a:ext uri="{9D8B030D-6E8A-4147-A177-3AD203B41FA5}">
                      <a16:colId xmlns:a16="http://schemas.microsoft.com/office/drawing/2014/main" val="887608750"/>
                    </a:ext>
                  </a:extLst>
                </a:gridCol>
                <a:gridCol w="1216007">
                  <a:extLst>
                    <a:ext uri="{9D8B030D-6E8A-4147-A177-3AD203B41FA5}">
                      <a16:colId xmlns:a16="http://schemas.microsoft.com/office/drawing/2014/main" val="854492166"/>
                    </a:ext>
                  </a:extLst>
                </a:gridCol>
                <a:gridCol w="507285">
                  <a:extLst>
                    <a:ext uri="{9D8B030D-6E8A-4147-A177-3AD203B41FA5}">
                      <a16:colId xmlns:a16="http://schemas.microsoft.com/office/drawing/2014/main" val="1056285072"/>
                    </a:ext>
                  </a:extLst>
                </a:gridCol>
                <a:gridCol w="908539">
                  <a:extLst>
                    <a:ext uri="{9D8B030D-6E8A-4147-A177-3AD203B41FA5}">
                      <a16:colId xmlns:a16="http://schemas.microsoft.com/office/drawing/2014/main" val="3113822544"/>
                    </a:ext>
                  </a:extLst>
                </a:gridCol>
                <a:gridCol w="534271">
                  <a:extLst>
                    <a:ext uri="{9D8B030D-6E8A-4147-A177-3AD203B41FA5}">
                      <a16:colId xmlns:a16="http://schemas.microsoft.com/office/drawing/2014/main" val="1627672819"/>
                    </a:ext>
                  </a:extLst>
                </a:gridCol>
              </a:tblGrid>
              <a:tr h="117506">
                <a:tc>
                  <a:txBody>
                    <a:bodyPr/>
                    <a:lstStyle/>
                    <a:p>
                      <a:pPr algn="l" fontAlgn="ctr"/>
                      <a:r>
                        <a:rPr lang="it-IT" sz="1000" b="1" i="0" u="none" strike="noStrike" dirty="0">
                          <a:solidFill>
                            <a:srgbClr val="595959"/>
                          </a:solidFill>
                          <a:effectLst/>
                          <a:latin typeface="Century Gothic" panose="020B0502020202020204" pitchFamily="34" charset="0"/>
                        </a:rPr>
                        <a:t>  Precious</a:t>
                      </a: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it-IT" sz="1000" b="1" i="0" u="none" strike="noStrike" dirty="0">
                          <a:solidFill>
                            <a:srgbClr val="595959"/>
                          </a:solidFill>
                          <a:effectLst/>
                          <a:latin typeface="Century Gothic" panose="020B0502020202020204" pitchFamily="34" charset="0"/>
                        </a:rPr>
                        <a:t>Energy</a:t>
                      </a:r>
                    </a:p>
                  </a:txBody>
                  <a:tcPr anchor="ctr">
                    <a:lnL w="38100"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kern="1200" dirty="0">
                        <a:solidFill>
                          <a:srgbClr val="595959"/>
                        </a:solidFill>
                        <a:latin typeface="Century Gothic" panose="020B0502020202020204" pitchFamily="34" charset="0"/>
                        <a:ea typeface="Calibri" panose="020F0502020204030204" pitchFamily="34" charset="0"/>
                        <a:cs typeface="Times New Roman" panose="02020603050405020304" pitchFamily="18" charset="0"/>
                      </a:endParaRPr>
                    </a:p>
                  </a:txBody>
                  <a:tcPr anchor="ctr">
                    <a:lnL w="952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it-IT" sz="1000" b="1" i="0" u="none" strike="noStrike" dirty="0">
                          <a:solidFill>
                            <a:srgbClr val="595959"/>
                          </a:solidFill>
                          <a:effectLst/>
                          <a:latin typeface="Century Gothic" panose="020B0502020202020204" pitchFamily="34" charset="0"/>
                        </a:rPr>
                        <a:t>Industrial</a:t>
                      </a:r>
                    </a:p>
                  </a:txBody>
                  <a:tcPr anchor="ctr">
                    <a:lnL w="38100"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endParaRPr lang="it-IT" sz="1000" b="1" i="0" u="none" strike="noStrike" dirty="0">
                        <a:solidFill>
                          <a:srgbClr val="595959"/>
                        </a:solidFill>
                        <a:effectLst/>
                        <a:latin typeface="Century Gothic" panose="020B0502020202020204" pitchFamily="34" charset="0"/>
                      </a:endParaRPr>
                    </a:p>
                  </a:txBody>
                  <a:tcPr anchor="ctr">
                    <a:lnL w="38100"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000" b="1" i="0" u="none" strike="noStrike" kern="1200" noProof="0" dirty="0">
                          <a:solidFill>
                            <a:srgbClr val="595959"/>
                          </a:solidFill>
                          <a:effectLst/>
                          <a:latin typeface="Century Gothic" panose="020B0502020202020204" pitchFamily="34" charset="0"/>
                          <a:ea typeface="+mn-ea"/>
                          <a:cs typeface="+mn-cs"/>
                        </a:rPr>
                        <a:t>Agricultural</a:t>
                      </a: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rgbClr val="FF0000"/>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5590226"/>
                  </a:ext>
                </a:extLst>
              </a:tr>
            </a:tbl>
          </a:graphicData>
        </a:graphic>
      </p:graphicFrame>
      <p:sp>
        <p:nvSpPr>
          <p:cNvPr id="63" name="Ovale 62"/>
          <p:cNvSpPr/>
          <p:nvPr/>
        </p:nvSpPr>
        <p:spPr>
          <a:xfrm>
            <a:off x="1323752" y="3267387"/>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Ovale 65"/>
          <p:cNvSpPr/>
          <p:nvPr/>
        </p:nvSpPr>
        <p:spPr>
          <a:xfrm>
            <a:off x="6438329" y="3267231"/>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Ovale 68"/>
          <p:cNvSpPr/>
          <p:nvPr/>
        </p:nvSpPr>
        <p:spPr>
          <a:xfrm>
            <a:off x="2962266" y="3267231"/>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Ovale 92"/>
          <p:cNvSpPr/>
          <p:nvPr/>
        </p:nvSpPr>
        <p:spPr>
          <a:xfrm>
            <a:off x="4507669" y="3266639"/>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Ovale 98"/>
          <p:cNvSpPr/>
          <p:nvPr/>
        </p:nvSpPr>
        <p:spPr>
          <a:xfrm>
            <a:off x="1311811" y="5384846"/>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Ovale 106"/>
          <p:cNvSpPr/>
          <p:nvPr/>
        </p:nvSpPr>
        <p:spPr>
          <a:xfrm>
            <a:off x="3124876" y="5384846"/>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Ovale 110"/>
          <p:cNvSpPr/>
          <p:nvPr/>
        </p:nvSpPr>
        <p:spPr>
          <a:xfrm>
            <a:off x="4760441" y="5384846"/>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Ovale 117"/>
          <p:cNvSpPr/>
          <p:nvPr/>
        </p:nvSpPr>
        <p:spPr>
          <a:xfrm>
            <a:off x="6457886" y="5384846"/>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 name="Ovale 136"/>
          <p:cNvSpPr/>
          <p:nvPr/>
        </p:nvSpPr>
        <p:spPr>
          <a:xfrm>
            <a:off x="1964634" y="7507321"/>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0" name="Ovale 139"/>
          <p:cNvSpPr/>
          <p:nvPr/>
        </p:nvSpPr>
        <p:spPr>
          <a:xfrm>
            <a:off x="4100355" y="7507321"/>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Ovale 142"/>
          <p:cNvSpPr/>
          <p:nvPr/>
        </p:nvSpPr>
        <p:spPr>
          <a:xfrm>
            <a:off x="6294658" y="7507321"/>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Ovale 145"/>
          <p:cNvSpPr/>
          <p:nvPr/>
        </p:nvSpPr>
        <p:spPr>
          <a:xfrm>
            <a:off x="1389291" y="9692094"/>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Ovale 148"/>
          <p:cNvSpPr/>
          <p:nvPr/>
        </p:nvSpPr>
        <p:spPr>
          <a:xfrm>
            <a:off x="3095832" y="9690876"/>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 name="Ovale 151"/>
          <p:cNvSpPr/>
          <p:nvPr/>
        </p:nvSpPr>
        <p:spPr>
          <a:xfrm>
            <a:off x="4878851" y="9690993"/>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Ovale 62">
            <a:extLst>
              <a:ext uri="{FF2B5EF4-FFF2-40B4-BE49-F238E27FC236}">
                <a16:creationId xmlns:a16="http://schemas.microsoft.com/office/drawing/2014/main" id="{E9166673-E410-4405-9C76-AFBCF7DC2D72}"/>
              </a:ext>
            </a:extLst>
          </p:cNvPr>
          <p:cNvSpPr/>
          <p:nvPr/>
        </p:nvSpPr>
        <p:spPr>
          <a:xfrm>
            <a:off x="2962266" y="3266639"/>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Uguale a 87">
            <a:extLst>
              <a:ext uri="{FF2B5EF4-FFF2-40B4-BE49-F238E27FC236}">
                <a16:creationId xmlns:a16="http://schemas.microsoft.com/office/drawing/2014/main" id="{FEF03265-AEC9-438E-B8D8-BCFD1D439B58}"/>
              </a:ext>
            </a:extLst>
          </p:cNvPr>
          <p:cNvSpPr/>
          <p:nvPr/>
        </p:nvSpPr>
        <p:spPr>
          <a:xfrm>
            <a:off x="6448192" y="3291957"/>
            <a:ext cx="196273" cy="163079"/>
          </a:xfrm>
          <a:prstGeom prst="mathEqual">
            <a:avLst/>
          </a:prstGeom>
          <a:solidFill>
            <a:srgbClr val="8497B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dirty="0">
              <a:solidFill>
                <a:schemeClr val="tx1"/>
              </a:solidFill>
            </a:endParaRPr>
          </a:p>
        </p:txBody>
      </p:sp>
      <p:sp>
        <p:nvSpPr>
          <p:cNvPr id="95" name="Ovale 151">
            <a:extLst>
              <a:ext uri="{FF2B5EF4-FFF2-40B4-BE49-F238E27FC236}">
                <a16:creationId xmlns:a16="http://schemas.microsoft.com/office/drawing/2014/main" id="{E5EA34EA-2CD9-468D-B191-78BA1DA03436}"/>
              </a:ext>
            </a:extLst>
          </p:cNvPr>
          <p:cNvSpPr/>
          <p:nvPr/>
        </p:nvSpPr>
        <p:spPr>
          <a:xfrm>
            <a:off x="6682972" y="9692198"/>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Meno 47">
            <a:extLst>
              <a:ext uri="{FF2B5EF4-FFF2-40B4-BE49-F238E27FC236}">
                <a16:creationId xmlns:a16="http://schemas.microsoft.com/office/drawing/2014/main" id="{5C438A58-257F-45E9-99F5-3299D7A86338}"/>
              </a:ext>
            </a:extLst>
          </p:cNvPr>
          <p:cNvSpPr/>
          <p:nvPr/>
        </p:nvSpPr>
        <p:spPr>
          <a:xfrm>
            <a:off x="6475886" y="5405161"/>
            <a:ext cx="180000" cy="180000"/>
          </a:xfrm>
          <a:prstGeom prst="mathMinus">
            <a:avLst/>
          </a:prstGeom>
          <a:solidFill>
            <a:srgbClr val="558ED5"/>
          </a:solidFill>
          <a:ln>
            <a:solidFill>
              <a:srgbClr val="558E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Meno 47">
            <a:extLst>
              <a:ext uri="{FF2B5EF4-FFF2-40B4-BE49-F238E27FC236}">
                <a16:creationId xmlns:a16="http://schemas.microsoft.com/office/drawing/2014/main" id="{1B7E3969-B7FC-4D2D-BF98-EEB920C9A316}"/>
              </a:ext>
            </a:extLst>
          </p:cNvPr>
          <p:cNvSpPr/>
          <p:nvPr/>
        </p:nvSpPr>
        <p:spPr>
          <a:xfrm>
            <a:off x="4776736" y="5402143"/>
            <a:ext cx="180000" cy="180000"/>
          </a:xfrm>
          <a:prstGeom prst="mathMinus">
            <a:avLst/>
          </a:prstGeom>
          <a:solidFill>
            <a:srgbClr val="558ED5"/>
          </a:solidFill>
          <a:ln>
            <a:solidFill>
              <a:srgbClr val="558E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Uguale a 87">
            <a:extLst>
              <a:ext uri="{FF2B5EF4-FFF2-40B4-BE49-F238E27FC236}">
                <a16:creationId xmlns:a16="http://schemas.microsoft.com/office/drawing/2014/main" id="{B00BD6B7-1CD1-411D-B4B3-E1FBF766FB81}"/>
              </a:ext>
            </a:extLst>
          </p:cNvPr>
          <p:cNvSpPr/>
          <p:nvPr/>
        </p:nvSpPr>
        <p:spPr>
          <a:xfrm>
            <a:off x="6702699" y="9729073"/>
            <a:ext cx="196273" cy="163079"/>
          </a:xfrm>
          <a:prstGeom prst="mathEqual">
            <a:avLst/>
          </a:prstGeom>
          <a:solidFill>
            <a:srgbClr val="8497B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dirty="0">
              <a:solidFill>
                <a:schemeClr val="tx1"/>
              </a:solidFill>
            </a:endParaRPr>
          </a:p>
        </p:txBody>
      </p:sp>
      <p:sp>
        <p:nvSpPr>
          <p:cNvPr id="131" name="Più 96">
            <a:extLst>
              <a:ext uri="{FF2B5EF4-FFF2-40B4-BE49-F238E27FC236}">
                <a16:creationId xmlns:a16="http://schemas.microsoft.com/office/drawing/2014/main" id="{8AA36B6F-BDCA-4CC0-A6DE-F63814334DB3}"/>
              </a:ext>
            </a:extLst>
          </p:cNvPr>
          <p:cNvSpPr/>
          <p:nvPr/>
        </p:nvSpPr>
        <p:spPr>
          <a:xfrm>
            <a:off x="1336161" y="5404348"/>
            <a:ext cx="180000" cy="180909"/>
          </a:xfrm>
          <a:prstGeom prst="mathPlus">
            <a:avLst>
              <a:gd name="adj1" fmla="val 8879"/>
            </a:avLst>
          </a:prstGeom>
          <a:solidFill>
            <a:srgbClr val="376092"/>
          </a:solidFill>
          <a:ln>
            <a:solidFill>
              <a:srgbClr val="3760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Più 96">
            <a:extLst>
              <a:ext uri="{FF2B5EF4-FFF2-40B4-BE49-F238E27FC236}">
                <a16:creationId xmlns:a16="http://schemas.microsoft.com/office/drawing/2014/main" id="{412A2FCB-69D6-4A33-8C2F-5F5CF9B5CBCA}"/>
              </a:ext>
            </a:extLst>
          </p:cNvPr>
          <p:cNvSpPr/>
          <p:nvPr/>
        </p:nvSpPr>
        <p:spPr>
          <a:xfrm>
            <a:off x="3142876" y="5398829"/>
            <a:ext cx="180000" cy="180909"/>
          </a:xfrm>
          <a:prstGeom prst="mathPlus">
            <a:avLst>
              <a:gd name="adj1" fmla="val 8879"/>
            </a:avLst>
          </a:prstGeom>
          <a:solidFill>
            <a:srgbClr val="376092"/>
          </a:solidFill>
          <a:ln>
            <a:solidFill>
              <a:srgbClr val="3760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Footer Placeholder 2">
            <a:extLst>
              <a:ext uri="{FF2B5EF4-FFF2-40B4-BE49-F238E27FC236}">
                <a16:creationId xmlns:a16="http://schemas.microsoft.com/office/drawing/2014/main" id="{A0C0F6AF-21ED-9337-6440-822CB3A887F3}"/>
              </a:ext>
            </a:extLst>
          </p:cNvPr>
          <p:cNvSpPr>
            <a:spLocks noGrp="1"/>
          </p:cNvSpPr>
          <p:nvPr>
            <p:ph type="ftr" sz="quarter" idx="11"/>
          </p:nvPr>
        </p:nvSpPr>
        <p:spPr>
          <a:xfrm>
            <a:off x="1941453" y="10094384"/>
            <a:ext cx="5243241" cy="569240"/>
          </a:xfrm>
        </p:spPr>
        <p:txBody>
          <a:bodyPr/>
          <a:lstStyle/>
          <a:p>
            <a:pPr algn="just"/>
            <a:r>
              <a:rPr lang="en-US" sz="700" dirty="0">
                <a:latin typeface="Century Gothic" panose="020B0502020202020204" pitchFamily="34" charset="0"/>
              </a:rPr>
              <a:t>The information reported in this document has been extrapolated from Bloomberg and external research sources, and subsequently re-elaborated by Azimut Investments S.A.  Please read the disclaimer at the end of this document</a:t>
            </a:r>
            <a:endParaRPr lang="it-IT" sz="700" dirty="0">
              <a:latin typeface="Century Gothic" panose="020B0502020202020204" pitchFamily="34" charset="0"/>
            </a:endParaRPr>
          </a:p>
        </p:txBody>
      </p:sp>
      <mc:AlternateContent xmlns:mc="http://schemas.openxmlformats.org/markup-compatibility/2006" xmlns:p14="http://schemas.microsoft.com/office/powerpoint/2010/main">
        <mc:Choice Requires="p14">
          <p:contentPart p14:bwMode="auto" r:id="rId3">
            <p14:nvContentPartPr>
              <p14:cNvPr id="9" name="Ink 8">
                <a:extLst>
                  <a:ext uri="{FF2B5EF4-FFF2-40B4-BE49-F238E27FC236}">
                    <a16:creationId xmlns:a16="http://schemas.microsoft.com/office/drawing/2014/main" id="{2CA8090F-A26E-E950-A5CE-3F8709E569AC}"/>
                  </a:ext>
                </a:extLst>
              </p14:cNvPr>
              <p14:cNvContentPartPr/>
              <p14:nvPr/>
            </p14:nvContentPartPr>
            <p14:xfrm>
              <a:off x="-99420" y="4183380"/>
              <a:ext cx="360" cy="360"/>
            </p14:xfrm>
          </p:contentPart>
        </mc:Choice>
        <mc:Fallback xmlns="">
          <p:pic>
            <p:nvPicPr>
              <p:cNvPr id="9" name="Ink 8">
                <a:extLst>
                  <a:ext uri="{FF2B5EF4-FFF2-40B4-BE49-F238E27FC236}">
                    <a16:creationId xmlns:a16="http://schemas.microsoft.com/office/drawing/2014/main" id="{2CA8090F-A26E-E950-A5CE-3F8709E569AC}"/>
                  </a:ext>
                </a:extLst>
              </p:cNvPr>
              <p:cNvPicPr/>
              <p:nvPr/>
            </p:nvPicPr>
            <p:blipFill>
              <a:blip r:embed="rId10"/>
              <a:stretch>
                <a:fillRect/>
              </a:stretch>
            </p:blipFill>
            <p:spPr>
              <a:xfrm>
                <a:off x="-105540" y="4177260"/>
                <a:ext cx="12600" cy="12600"/>
              </a:xfrm>
              <a:prstGeom prst="rect">
                <a:avLst/>
              </a:prstGeom>
            </p:spPr>
          </p:pic>
        </mc:Fallback>
      </mc:AlternateContent>
      <p:sp>
        <p:nvSpPr>
          <p:cNvPr id="10" name="Uguale a 87">
            <a:extLst>
              <a:ext uri="{FF2B5EF4-FFF2-40B4-BE49-F238E27FC236}">
                <a16:creationId xmlns:a16="http://schemas.microsoft.com/office/drawing/2014/main" id="{FCFAC128-DDB7-92E0-3F4C-696585F50C9F}"/>
              </a:ext>
            </a:extLst>
          </p:cNvPr>
          <p:cNvSpPr/>
          <p:nvPr/>
        </p:nvSpPr>
        <p:spPr>
          <a:xfrm>
            <a:off x="1976801" y="7538427"/>
            <a:ext cx="196273" cy="163079"/>
          </a:xfrm>
          <a:prstGeom prst="mathEqual">
            <a:avLst/>
          </a:prstGeom>
          <a:solidFill>
            <a:srgbClr val="8497B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dirty="0">
              <a:solidFill>
                <a:srgbClr val="FF0000"/>
              </a:solidFill>
              <a:highlight>
                <a:srgbClr val="FFFF00"/>
              </a:highlight>
            </a:endParaRPr>
          </a:p>
        </p:txBody>
      </p:sp>
      <p:sp>
        <p:nvSpPr>
          <p:cNvPr id="100" name="Uguale a 87">
            <a:extLst>
              <a:ext uri="{FF2B5EF4-FFF2-40B4-BE49-F238E27FC236}">
                <a16:creationId xmlns:a16="http://schemas.microsoft.com/office/drawing/2014/main" id="{12DD5DAC-11DE-406A-9C34-B5B5A05ADB28}"/>
              </a:ext>
            </a:extLst>
          </p:cNvPr>
          <p:cNvSpPr/>
          <p:nvPr/>
        </p:nvSpPr>
        <p:spPr>
          <a:xfrm>
            <a:off x="4110219" y="7530807"/>
            <a:ext cx="196273" cy="163079"/>
          </a:xfrm>
          <a:prstGeom prst="mathEqual">
            <a:avLst/>
          </a:prstGeom>
          <a:solidFill>
            <a:srgbClr val="8497B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dirty="0">
              <a:solidFill>
                <a:srgbClr val="FF0000"/>
              </a:solidFill>
              <a:highlight>
                <a:srgbClr val="FFFF00"/>
              </a:highlight>
            </a:endParaRPr>
          </a:p>
        </p:txBody>
      </p:sp>
      <p:sp>
        <p:nvSpPr>
          <p:cNvPr id="106" name="Uguale a 87">
            <a:extLst>
              <a:ext uri="{FF2B5EF4-FFF2-40B4-BE49-F238E27FC236}">
                <a16:creationId xmlns:a16="http://schemas.microsoft.com/office/drawing/2014/main" id="{B7E35BF3-2A9F-4C93-BC55-59C95313DB1E}"/>
              </a:ext>
            </a:extLst>
          </p:cNvPr>
          <p:cNvSpPr/>
          <p:nvPr/>
        </p:nvSpPr>
        <p:spPr>
          <a:xfrm>
            <a:off x="6314385" y="7531588"/>
            <a:ext cx="196273" cy="163079"/>
          </a:xfrm>
          <a:prstGeom prst="mathEqual">
            <a:avLst/>
          </a:prstGeom>
          <a:solidFill>
            <a:srgbClr val="8497B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dirty="0">
              <a:solidFill>
                <a:srgbClr val="FF0000"/>
              </a:solidFill>
              <a:highlight>
                <a:srgbClr val="FFFF00"/>
              </a:highlight>
            </a:endParaRPr>
          </a:p>
        </p:txBody>
      </p:sp>
      <p:sp>
        <p:nvSpPr>
          <p:cNvPr id="4" name="Uguale a 87">
            <a:extLst>
              <a:ext uri="{FF2B5EF4-FFF2-40B4-BE49-F238E27FC236}">
                <a16:creationId xmlns:a16="http://schemas.microsoft.com/office/drawing/2014/main" id="{20C92AEB-6BE7-E137-049D-F7BDB9B1396A}"/>
              </a:ext>
            </a:extLst>
          </p:cNvPr>
          <p:cNvSpPr/>
          <p:nvPr/>
        </p:nvSpPr>
        <p:spPr>
          <a:xfrm>
            <a:off x="4885332" y="9715102"/>
            <a:ext cx="196273" cy="163079"/>
          </a:xfrm>
          <a:prstGeom prst="mathEqual">
            <a:avLst/>
          </a:prstGeom>
          <a:solidFill>
            <a:srgbClr val="8497B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dirty="0">
              <a:solidFill>
                <a:schemeClr val="tx1"/>
              </a:solidFill>
            </a:endParaRPr>
          </a:p>
        </p:txBody>
      </p:sp>
      <p:pic>
        <p:nvPicPr>
          <p:cNvPr id="8" name="Picture 7">
            <a:extLst>
              <a:ext uri="{FF2B5EF4-FFF2-40B4-BE49-F238E27FC236}">
                <a16:creationId xmlns:a16="http://schemas.microsoft.com/office/drawing/2014/main" id="{370A196E-0C01-A092-827A-B83450CD5A74}"/>
              </a:ext>
            </a:extLst>
          </p:cNvPr>
          <p:cNvPicPr>
            <a:picLocks noChangeAspect="1"/>
          </p:cNvPicPr>
          <p:nvPr/>
        </p:nvPicPr>
        <p:blipFill rotWithShape="1">
          <a:blip r:embed="rId11" cstate="print"/>
          <a:srcRect b="11933"/>
          <a:stretch/>
        </p:blipFill>
        <p:spPr>
          <a:xfrm>
            <a:off x="422653" y="8331797"/>
            <a:ext cx="1801636" cy="906652"/>
          </a:xfrm>
          <a:prstGeom prst="rect">
            <a:avLst/>
          </a:prstGeom>
        </p:spPr>
      </p:pic>
      <p:sp>
        <p:nvSpPr>
          <p:cNvPr id="13" name="Uguale a 87">
            <a:extLst>
              <a:ext uri="{FF2B5EF4-FFF2-40B4-BE49-F238E27FC236}">
                <a16:creationId xmlns:a16="http://schemas.microsoft.com/office/drawing/2014/main" id="{B755A1BF-0A15-2CA2-B4E8-637D42FDF6FE}"/>
              </a:ext>
            </a:extLst>
          </p:cNvPr>
          <p:cNvSpPr/>
          <p:nvPr/>
        </p:nvSpPr>
        <p:spPr>
          <a:xfrm>
            <a:off x="4517532" y="3294071"/>
            <a:ext cx="196273" cy="163079"/>
          </a:xfrm>
          <a:prstGeom prst="mathEqual">
            <a:avLst/>
          </a:prstGeom>
          <a:solidFill>
            <a:srgbClr val="8497B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dirty="0">
              <a:solidFill>
                <a:schemeClr val="tx1"/>
              </a:solidFill>
            </a:endParaRPr>
          </a:p>
        </p:txBody>
      </p:sp>
      <p:sp>
        <p:nvSpPr>
          <p:cNvPr id="12" name="Uguale a 87">
            <a:extLst>
              <a:ext uri="{FF2B5EF4-FFF2-40B4-BE49-F238E27FC236}">
                <a16:creationId xmlns:a16="http://schemas.microsoft.com/office/drawing/2014/main" id="{D15D4C96-0350-B2A3-DF9B-C6DB4BF71A79}"/>
              </a:ext>
            </a:extLst>
          </p:cNvPr>
          <p:cNvSpPr/>
          <p:nvPr/>
        </p:nvSpPr>
        <p:spPr>
          <a:xfrm>
            <a:off x="2971193" y="3294777"/>
            <a:ext cx="196273" cy="163079"/>
          </a:xfrm>
          <a:prstGeom prst="mathEqual">
            <a:avLst/>
          </a:prstGeom>
          <a:solidFill>
            <a:srgbClr val="8497B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dirty="0">
              <a:solidFill>
                <a:schemeClr val="tx1"/>
              </a:solidFill>
            </a:endParaRPr>
          </a:p>
        </p:txBody>
      </p:sp>
      <p:sp>
        <p:nvSpPr>
          <p:cNvPr id="14" name="Uguale a 87">
            <a:extLst>
              <a:ext uri="{FF2B5EF4-FFF2-40B4-BE49-F238E27FC236}">
                <a16:creationId xmlns:a16="http://schemas.microsoft.com/office/drawing/2014/main" id="{AB330E47-2B27-C043-90C2-CF0E6DCA278C}"/>
              </a:ext>
            </a:extLst>
          </p:cNvPr>
          <p:cNvSpPr/>
          <p:nvPr/>
        </p:nvSpPr>
        <p:spPr>
          <a:xfrm>
            <a:off x="1332751" y="3295619"/>
            <a:ext cx="196273" cy="163079"/>
          </a:xfrm>
          <a:prstGeom prst="mathEqual">
            <a:avLst/>
          </a:prstGeom>
          <a:solidFill>
            <a:srgbClr val="8497B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dirty="0">
              <a:solidFill>
                <a:schemeClr val="tx1"/>
              </a:solidFill>
            </a:endParaRPr>
          </a:p>
        </p:txBody>
      </p:sp>
      <p:pic>
        <p:nvPicPr>
          <p:cNvPr id="6" name="Picture 5">
            <a:extLst>
              <a:ext uri="{FF2B5EF4-FFF2-40B4-BE49-F238E27FC236}">
                <a16:creationId xmlns:a16="http://schemas.microsoft.com/office/drawing/2014/main" id="{EE62A29B-A197-33CC-538D-8F8801953DFD}"/>
              </a:ext>
            </a:extLst>
          </p:cNvPr>
          <p:cNvPicPr>
            <a:picLocks noChangeAspect="1"/>
          </p:cNvPicPr>
          <p:nvPr/>
        </p:nvPicPr>
        <p:blipFill rotWithShape="1">
          <a:blip r:embed="rId11" cstate="print"/>
          <a:srcRect b="11933"/>
          <a:stretch/>
        </p:blipFill>
        <p:spPr>
          <a:xfrm>
            <a:off x="426476" y="6125347"/>
            <a:ext cx="1801636" cy="906652"/>
          </a:xfrm>
          <a:prstGeom prst="rect">
            <a:avLst/>
          </a:prstGeom>
        </p:spPr>
      </p:pic>
      <p:pic>
        <p:nvPicPr>
          <p:cNvPr id="11" name="Picture 10">
            <a:extLst>
              <a:ext uri="{FF2B5EF4-FFF2-40B4-BE49-F238E27FC236}">
                <a16:creationId xmlns:a16="http://schemas.microsoft.com/office/drawing/2014/main" id="{D2775456-8BCD-557E-1431-1F61A13E4F31}"/>
              </a:ext>
            </a:extLst>
          </p:cNvPr>
          <p:cNvPicPr>
            <a:picLocks noChangeAspect="1"/>
          </p:cNvPicPr>
          <p:nvPr/>
        </p:nvPicPr>
        <p:blipFill rotWithShape="1">
          <a:blip r:embed="rId11" cstate="print"/>
          <a:srcRect b="11933"/>
          <a:stretch/>
        </p:blipFill>
        <p:spPr>
          <a:xfrm>
            <a:off x="432256" y="4051973"/>
            <a:ext cx="1801636" cy="906652"/>
          </a:xfrm>
          <a:prstGeom prst="rect">
            <a:avLst/>
          </a:prstGeom>
        </p:spPr>
      </p:pic>
      <p:pic>
        <p:nvPicPr>
          <p:cNvPr id="17" name="Picture 16">
            <a:extLst>
              <a:ext uri="{FF2B5EF4-FFF2-40B4-BE49-F238E27FC236}">
                <a16:creationId xmlns:a16="http://schemas.microsoft.com/office/drawing/2014/main" id="{846C3B11-A076-8443-9B67-BE4B9E1DB22A}"/>
              </a:ext>
            </a:extLst>
          </p:cNvPr>
          <p:cNvPicPr>
            <a:picLocks noChangeAspect="1"/>
          </p:cNvPicPr>
          <p:nvPr/>
        </p:nvPicPr>
        <p:blipFill rotWithShape="1">
          <a:blip r:embed="rId11" cstate="print"/>
          <a:srcRect b="11933"/>
          <a:stretch/>
        </p:blipFill>
        <p:spPr>
          <a:xfrm>
            <a:off x="432256" y="1797290"/>
            <a:ext cx="1801636" cy="906652"/>
          </a:xfrm>
          <a:prstGeom prst="rect">
            <a:avLst/>
          </a:prstGeom>
        </p:spPr>
      </p:pic>
    </p:spTree>
    <p:extLst>
      <p:ext uri="{BB962C8B-B14F-4D97-AF65-F5344CB8AC3E}">
        <p14:creationId xmlns:p14="http://schemas.microsoft.com/office/powerpoint/2010/main" val="1044005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anim calcmode="lin" valueType="num">
                                      <p:cBhvr additive="base">
                                        <p:cTn id="7" dur="500" fill="hold"/>
                                        <p:tgtEl>
                                          <p:spTgt spid="52"/>
                                        </p:tgtEl>
                                        <p:attrNameLst>
                                          <p:attrName>ppt_x</p:attrName>
                                        </p:attrNameLst>
                                      </p:cBhvr>
                                      <p:tavLst>
                                        <p:tav tm="0">
                                          <p:val>
                                            <p:strVal val="#ppt_x"/>
                                          </p:val>
                                        </p:tav>
                                        <p:tav tm="100000">
                                          <p:val>
                                            <p:strVal val="#ppt_x"/>
                                          </p:val>
                                        </p:tav>
                                      </p:tavLst>
                                    </p:anim>
                                    <p:anim calcmode="lin" valueType="num">
                                      <p:cBhvr additive="base">
                                        <p:cTn id="8" dur="500" fill="hold"/>
                                        <p:tgtEl>
                                          <p:spTgt spid="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8" name="Tabella 177"/>
          <p:cNvGraphicFramePr>
            <a:graphicFrameLocks noGrp="1"/>
          </p:cNvGraphicFramePr>
          <p:nvPr>
            <p:extLst>
              <p:ext uri="{D42A27DB-BD31-4B8C-83A1-F6EECF244321}">
                <p14:modId xmlns:p14="http://schemas.microsoft.com/office/powerpoint/2010/main" val="2647171351"/>
              </p:ext>
            </p:extLst>
          </p:nvPr>
        </p:nvGraphicFramePr>
        <p:xfrm>
          <a:off x="483139" y="2890451"/>
          <a:ext cx="6588336" cy="243840"/>
        </p:xfrm>
        <a:graphic>
          <a:graphicData uri="http://schemas.openxmlformats.org/drawingml/2006/table">
            <a:tbl>
              <a:tblPr firstRow="1" bandRow="1">
                <a:tableStyleId>{5C22544A-7EE6-4342-B048-85BDC9FD1C3A}</a:tableStyleId>
              </a:tblPr>
              <a:tblGrid>
                <a:gridCol w="533038">
                  <a:extLst>
                    <a:ext uri="{9D8B030D-6E8A-4147-A177-3AD203B41FA5}">
                      <a16:colId xmlns:a16="http://schemas.microsoft.com/office/drawing/2014/main" val="3231590104"/>
                    </a:ext>
                  </a:extLst>
                </a:gridCol>
                <a:gridCol w="648852">
                  <a:extLst>
                    <a:ext uri="{9D8B030D-6E8A-4147-A177-3AD203B41FA5}">
                      <a16:colId xmlns:a16="http://schemas.microsoft.com/office/drawing/2014/main" val="3341636505"/>
                    </a:ext>
                  </a:extLst>
                </a:gridCol>
                <a:gridCol w="473245">
                  <a:extLst>
                    <a:ext uri="{9D8B030D-6E8A-4147-A177-3AD203B41FA5}">
                      <a16:colId xmlns:a16="http://schemas.microsoft.com/office/drawing/2014/main" val="863783240"/>
                    </a:ext>
                  </a:extLst>
                </a:gridCol>
                <a:gridCol w="500032">
                  <a:extLst>
                    <a:ext uri="{9D8B030D-6E8A-4147-A177-3AD203B41FA5}">
                      <a16:colId xmlns:a16="http://schemas.microsoft.com/office/drawing/2014/main" val="2447506197"/>
                    </a:ext>
                  </a:extLst>
                </a:gridCol>
                <a:gridCol w="540709">
                  <a:extLst>
                    <a:ext uri="{9D8B030D-6E8A-4147-A177-3AD203B41FA5}">
                      <a16:colId xmlns:a16="http://schemas.microsoft.com/office/drawing/2014/main" val="3565482073"/>
                    </a:ext>
                  </a:extLst>
                </a:gridCol>
                <a:gridCol w="553009">
                  <a:extLst>
                    <a:ext uri="{9D8B030D-6E8A-4147-A177-3AD203B41FA5}">
                      <a16:colId xmlns:a16="http://schemas.microsoft.com/office/drawing/2014/main" val="887608750"/>
                    </a:ext>
                  </a:extLst>
                </a:gridCol>
                <a:gridCol w="479202">
                  <a:extLst>
                    <a:ext uri="{9D8B030D-6E8A-4147-A177-3AD203B41FA5}">
                      <a16:colId xmlns:a16="http://schemas.microsoft.com/office/drawing/2014/main" val="854492166"/>
                    </a:ext>
                  </a:extLst>
                </a:gridCol>
                <a:gridCol w="415228">
                  <a:extLst>
                    <a:ext uri="{9D8B030D-6E8A-4147-A177-3AD203B41FA5}">
                      <a16:colId xmlns:a16="http://schemas.microsoft.com/office/drawing/2014/main" val="3113822544"/>
                    </a:ext>
                  </a:extLst>
                </a:gridCol>
                <a:gridCol w="573985">
                  <a:extLst>
                    <a:ext uri="{9D8B030D-6E8A-4147-A177-3AD203B41FA5}">
                      <a16:colId xmlns:a16="http://schemas.microsoft.com/office/drawing/2014/main" val="1627672819"/>
                    </a:ext>
                  </a:extLst>
                </a:gridCol>
                <a:gridCol w="840180">
                  <a:extLst>
                    <a:ext uri="{9D8B030D-6E8A-4147-A177-3AD203B41FA5}">
                      <a16:colId xmlns:a16="http://schemas.microsoft.com/office/drawing/2014/main" val="310389490"/>
                    </a:ext>
                  </a:extLst>
                </a:gridCol>
                <a:gridCol w="491003">
                  <a:extLst>
                    <a:ext uri="{9D8B030D-6E8A-4147-A177-3AD203B41FA5}">
                      <a16:colId xmlns:a16="http://schemas.microsoft.com/office/drawing/2014/main" val="141016432"/>
                    </a:ext>
                  </a:extLst>
                </a:gridCol>
                <a:gridCol w="539853">
                  <a:extLst>
                    <a:ext uri="{9D8B030D-6E8A-4147-A177-3AD203B41FA5}">
                      <a16:colId xmlns:a16="http://schemas.microsoft.com/office/drawing/2014/main" val="3453701252"/>
                    </a:ext>
                  </a:extLst>
                </a:gridCol>
              </a:tblGrid>
              <a:tr h="160011">
                <a:tc>
                  <a:txBody>
                    <a:bodyPr/>
                    <a:lstStyle/>
                    <a:p>
                      <a:pPr algn="l" fontAlgn="ctr"/>
                      <a:r>
                        <a:rPr lang="it-IT" sz="1000" b="1" i="0" u="none" strike="noStrike" dirty="0">
                          <a:solidFill>
                            <a:srgbClr val="595959"/>
                          </a:solidFill>
                          <a:effectLst/>
                          <a:latin typeface="Century Gothic" panose="020B0502020202020204" pitchFamily="34" charset="0"/>
                        </a:rPr>
                        <a:t> Euro</a:t>
                      </a: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it-IT" sz="1000" b="1" i="0" u="none" strike="noStrike" dirty="0">
                          <a:solidFill>
                            <a:srgbClr val="595959"/>
                          </a:solidFill>
                          <a:effectLst/>
                          <a:latin typeface="Century Gothic" panose="020B0502020202020204" pitchFamily="34" charset="0"/>
                        </a:rPr>
                        <a:t>USD</a:t>
                      </a:r>
                    </a:p>
                  </a:txBody>
                  <a:tcPr anchor="ctr">
                    <a:lnL w="38100"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it-IT" sz="1000" b="1" i="0" u="none" strike="noStrike" dirty="0">
                          <a:solidFill>
                            <a:srgbClr val="595959"/>
                          </a:solidFill>
                          <a:effectLst/>
                          <a:latin typeface="Century Gothic" panose="020B0502020202020204" pitchFamily="34" charset="0"/>
                        </a:rPr>
                        <a:t>CNY</a:t>
                      </a:r>
                    </a:p>
                  </a:txBody>
                  <a:tcPr anchor="ctr">
                    <a:lnL w="38100"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it-IT" sz="1000" b="1" i="0" u="none" strike="noStrike" dirty="0">
                          <a:solidFill>
                            <a:srgbClr val="595959"/>
                          </a:solidFill>
                          <a:effectLst/>
                          <a:latin typeface="Century Gothic" panose="020B0502020202020204" pitchFamily="34" charset="0"/>
                        </a:rPr>
                        <a:t>Other EM</a:t>
                      </a:r>
                    </a:p>
                  </a:txBody>
                  <a:tcPr anchor="ctr">
                    <a:lnL w="38100"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it-IT" sz="1000" dirty="0">
                        <a:solidFill>
                          <a:schemeClr val="tx1">
                            <a:lumMod val="65000"/>
                            <a:lumOff val="35000"/>
                          </a:schemeClr>
                        </a:solidFill>
                        <a:latin typeface="Century Gothic" panose="020B0502020202020204" pitchFamily="34" charset="0"/>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5590226"/>
                  </a:ext>
                </a:extLst>
              </a:tr>
            </a:tbl>
          </a:graphicData>
        </a:graphic>
      </p:graphicFrame>
      <p:sp>
        <p:nvSpPr>
          <p:cNvPr id="36" name="Ovale 35"/>
          <p:cNvSpPr/>
          <p:nvPr/>
        </p:nvSpPr>
        <p:spPr>
          <a:xfrm>
            <a:off x="4292610" y="2905393"/>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Segnaposto numero diapositiva 41"/>
          <p:cNvSpPr>
            <a:spLocks noGrp="1"/>
          </p:cNvSpPr>
          <p:nvPr>
            <p:ph type="sldNum" sz="quarter" idx="12"/>
          </p:nvPr>
        </p:nvSpPr>
        <p:spPr>
          <a:xfrm>
            <a:off x="483139" y="10240401"/>
            <a:ext cx="1056142" cy="388798"/>
          </a:xfrm>
        </p:spPr>
        <p:txBody>
          <a:bodyPr/>
          <a:lstStyle/>
          <a:p>
            <a:fld id="{DD7A32DE-AB46-481C-A077-472A87B95DDA}" type="slidenum">
              <a:rPr lang="en-US" smtClean="0"/>
              <a:pPr/>
              <a:t>6</a:t>
            </a:fld>
            <a:r>
              <a:rPr lang="en-US" dirty="0"/>
              <a:t> of 6</a:t>
            </a:r>
          </a:p>
        </p:txBody>
      </p:sp>
      <p:sp>
        <p:nvSpPr>
          <p:cNvPr id="159" name="Text Box 24">
            <a:extLst>
              <a:ext uri="{FF2B5EF4-FFF2-40B4-BE49-F238E27FC236}">
                <a16:creationId xmlns:a16="http://schemas.microsoft.com/office/drawing/2014/main" id="{EDB1E46C-D707-4202-A516-A5F03CB4921F}"/>
              </a:ext>
            </a:extLst>
          </p:cNvPr>
          <p:cNvSpPr txBox="1">
            <a:spLocks noChangeArrowheads="1"/>
          </p:cNvSpPr>
          <p:nvPr/>
        </p:nvSpPr>
        <p:spPr bwMode="auto">
          <a:xfrm>
            <a:off x="411475" y="903236"/>
            <a:ext cx="2141855" cy="403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defPPr>
              <a:defRPr lang="it-IT"/>
            </a:defPPr>
            <a:lvl1pPr>
              <a:lnSpc>
                <a:spcPct val="115000"/>
              </a:lnSpc>
              <a:spcAft>
                <a:spcPts val="1000"/>
              </a:spcAft>
              <a:defRPr b="1">
                <a:solidFill>
                  <a:srgbClr val="0698FF"/>
                </a:solidFill>
                <a:effectLst/>
                <a:latin typeface="Century Gothic" panose="020B0502020202020204" pitchFamily="34" charset="0"/>
                <a:ea typeface="Calibri" panose="020F0502020204030204" pitchFamily="34" charset="0"/>
                <a:cs typeface="Times New Roman" panose="02020603050405020304" pitchFamily="18" charset="0"/>
              </a:defRPr>
            </a:lvl1pPr>
          </a:lstStyle>
          <a:p>
            <a:r>
              <a:rPr lang="en-US" dirty="0"/>
              <a:t>Currencies</a:t>
            </a:r>
          </a:p>
        </p:txBody>
      </p:sp>
      <p:sp>
        <p:nvSpPr>
          <p:cNvPr id="161" name="Rettangolo 1">
            <a:extLst>
              <a:ext uri="{FF2B5EF4-FFF2-40B4-BE49-F238E27FC236}">
                <a16:creationId xmlns:a16="http://schemas.microsoft.com/office/drawing/2014/main" id="{06F85F73-D5B6-4F2B-8349-CBB6B9699876}"/>
              </a:ext>
            </a:extLst>
          </p:cNvPr>
          <p:cNvSpPr/>
          <p:nvPr/>
        </p:nvSpPr>
        <p:spPr>
          <a:xfrm>
            <a:off x="431432" y="1381622"/>
            <a:ext cx="6640043" cy="1369157"/>
          </a:xfrm>
          <a:prstGeom prst="rect">
            <a:avLst/>
          </a:prstGeom>
        </p:spPr>
        <p:txBody>
          <a:bodyPr wrap="square">
            <a:spAutoFit/>
          </a:bodyPr>
          <a:lstStyle/>
          <a:p>
            <a:pPr algn="just">
              <a:lnSpc>
                <a:spcPct val="115000"/>
              </a:lnSpc>
              <a:spcAft>
                <a:spcPts val="600"/>
              </a:spcAft>
            </a:pPr>
            <a:r>
              <a:rPr lang="en-US" sz="1000" dirty="0">
                <a:solidFill>
                  <a:srgbClr val="595959"/>
                </a:solidFill>
                <a:latin typeface="Century Gothic" panose="020B0502020202020204" pitchFamily="34" charset="0"/>
                <a:cs typeface="Times New Roman" panose="02020603050405020304" pitchFamily="18" charset="0"/>
              </a:rPr>
              <a:t>We maintained our </a:t>
            </a:r>
            <a:r>
              <a:rPr lang="en-US" sz="1000" b="1" dirty="0">
                <a:solidFill>
                  <a:srgbClr val="595959"/>
                </a:solidFill>
                <a:latin typeface="Century Gothic" panose="020B0502020202020204" pitchFamily="34" charset="0"/>
                <a:cs typeface="Times New Roman" panose="02020603050405020304" pitchFamily="18" charset="0"/>
              </a:rPr>
              <a:t>Neutral </a:t>
            </a:r>
            <a:r>
              <a:rPr lang="en-US" sz="1000" dirty="0">
                <a:solidFill>
                  <a:srgbClr val="595959"/>
                </a:solidFill>
                <a:latin typeface="Century Gothic" panose="020B0502020202020204" pitchFamily="34" charset="0"/>
                <a:cs typeface="Times New Roman" panose="02020603050405020304" pitchFamily="18" charset="0"/>
              </a:rPr>
              <a:t>recommendation on the US Dollar. We are maintaining a neutral stance, waiting to see the stance taken by the various central banks at their meetings this week </a:t>
            </a:r>
          </a:p>
          <a:p>
            <a:pPr algn="just">
              <a:lnSpc>
                <a:spcPct val="115000"/>
              </a:lnSpc>
              <a:spcAft>
                <a:spcPts val="600"/>
              </a:spcAft>
            </a:pPr>
            <a:r>
              <a:rPr lang="en-US" sz="1000" noProof="1">
                <a:solidFill>
                  <a:srgbClr val="595959"/>
                </a:solidFill>
                <a:latin typeface="Century Gothic" panose="020B0502020202020204" pitchFamily="34" charset="0"/>
                <a:cs typeface="Times New Roman" panose="02020603050405020304" pitchFamily="18" charset="0"/>
              </a:rPr>
              <a:t>The view on the Euro remains </a:t>
            </a:r>
            <a:r>
              <a:rPr lang="en-US" sz="1000" b="1" noProof="1">
                <a:solidFill>
                  <a:srgbClr val="595959"/>
                </a:solidFill>
                <a:latin typeface="Century Gothic" panose="020B0502020202020204" pitchFamily="34" charset="0"/>
                <a:cs typeface="Times New Roman" panose="02020603050405020304" pitchFamily="18" charset="0"/>
              </a:rPr>
              <a:t>Neutral</a:t>
            </a:r>
            <a:r>
              <a:rPr lang="en-US" sz="1000" noProof="1">
                <a:solidFill>
                  <a:srgbClr val="595959"/>
                </a:solidFill>
                <a:latin typeface="Century Gothic" panose="020B0502020202020204" pitchFamily="34" charset="0"/>
                <a:cs typeface="Times New Roman" panose="02020603050405020304" pitchFamily="18" charset="0"/>
              </a:rPr>
              <a:t> as well for the same reason.</a:t>
            </a:r>
          </a:p>
          <a:p>
            <a:pPr algn="just">
              <a:lnSpc>
                <a:spcPct val="115000"/>
              </a:lnSpc>
              <a:spcAft>
                <a:spcPts val="600"/>
              </a:spcAft>
            </a:pPr>
            <a:r>
              <a:rPr lang="en-US" sz="1000" noProof="1">
                <a:solidFill>
                  <a:srgbClr val="595959"/>
                </a:solidFill>
                <a:latin typeface="Century Gothic" panose="020B0502020202020204" pitchFamily="34" charset="0"/>
                <a:cs typeface="Times New Roman" panose="02020603050405020304" pitchFamily="18" charset="0"/>
              </a:rPr>
              <a:t>We have maintained our recommendation on the </a:t>
            </a:r>
            <a:r>
              <a:rPr lang="en-US" sz="1000" b="1" noProof="1">
                <a:solidFill>
                  <a:srgbClr val="595959"/>
                </a:solidFill>
                <a:latin typeface="Century Gothic" panose="020B0502020202020204" pitchFamily="34" charset="0"/>
                <a:cs typeface="Times New Roman" panose="02020603050405020304" pitchFamily="18" charset="0"/>
              </a:rPr>
              <a:t>Chinese Renminbi</a:t>
            </a:r>
            <a:r>
              <a:rPr lang="en-US" sz="1000" noProof="1">
                <a:solidFill>
                  <a:srgbClr val="595959"/>
                </a:solidFill>
                <a:latin typeface="Century Gothic" panose="020B0502020202020204" pitchFamily="34" charset="0"/>
                <a:cs typeface="Times New Roman" panose="02020603050405020304" pitchFamily="18" charset="0"/>
              </a:rPr>
              <a:t> to </a:t>
            </a:r>
            <a:r>
              <a:rPr lang="en-US" sz="1000" b="1" noProof="1">
                <a:solidFill>
                  <a:srgbClr val="595959"/>
                </a:solidFill>
                <a:latin typeface="Century Gothic" panose="020B0502020202020204" pitchFamily="34" charset="0"/>
                <a:cs typeface="Times New Roman" panose="02020603050405020304" pitchFamily="18" charset="0"/>
              </a:rPr>
              <a:t>Neutral with a bullish bias</a:t>
            </a:r>
            <a:r>
              <a:rPr lang="en-US" sz="1000" noProof="1">
                <a:solidFill>
                  <a:srgbClr val="595959"/>
                </a:solidFill>
                <a:latin typeface="Century Gothic" panose="020B0502020202020204" pitchFamily="34" charset="0"/>
                <a:ea typeface="Calibri" panose="020F0502020204030204" pitchFamily="34" charset="0"/>
                <a:cs typeface="Times New Roman" panose="02020603050405020304" pitchFamily="18" charset="0"/>
              </a:rPr>
              <a:t>. </a:t>
            </a:r>
          </a:p>
          <a:p>
            <a:pPr algn="just">
              <a:lnSpc>
                <a:spcPct val="115000"/>
              </a:lnSpc>
              <a:spcAft>
                <a:spcPts val="600"/>
              </a:spcAft>
            </a:pPr>
            <a:r>
              <a:rPr lang="en-US" sz="1000" noProof="1">
                <a:solidFill>
                  <a:srgbClr val="595959"/>
                </a:solidFill>
                <a:latin typeface="Century Gothic" panose="020B0502020202020204" pitchFamily="34" charset="0"/>
                <a:cs typeface="Times New Roman" panose="02020603050405020304" pitchFamily="18" charset="0"/>
              </a:rPr>
              <a:t>The outlook for other </a:t>
            </a:r>
            <a:r>
              <a:rPr lang="en-US" sz="1000" b="1" noProof="1">
                <a:solidFill>
                  <a:srgbClr val="595959"/>
                </a:solidFill>
                <a:latin typeface="Century Gothic" panose="020B0502020202020204" pitchFamily="34" charset="0"/>
                <a:cs typeface="Times New Roman" panose="02020603050405020304" pitchFamily="18" charset="0"/>
              </a:rPr>
              <a:t>emerging markets currencies </a:t>
            </a:r>
            <a:r>
              <a:rPr lang="en-US" sz="1000" noProof="1">
                <a:solidFill>
                  <a:srgbClr val="595959"/>
                </a:solidFill>
                <a:latin typeface="Century Gothic" panose="020B0502020202020204" pitchFamily="34" charset="0"/>
                <a:cs typeface="Times New Roman" panose="02020603050405020304" pitchFamily="18" charset="0"/>
              </a:rPr>
              <a:t>has been confirmed as </a:t>
            </a:r>
            <a:r>
              <a:rPr lang="en-US" sz="1000" b="1" noProof="1">
                <a:solidFill>
                  <a:srgbClr val="595959"/>
                </a:solidFill>
                <a:latin typeface="Century Gothic" panose="020B0502020202020204" pitchFamily="34" charset="0"/>
                <a:cs typeface="Times New Roman" panose="02020603050405020304" pitchFamily="18" charset="0"/>
              </a:rPr>
              <a:t>Neutral with a bullish bias</a:t>
            </a:r>
            <a:r>
              <a:rPr lang="en-US" sz="1000" noProof="1">
                <a:solidFill>
                  <a:srgbClr val="595959"/>
                </a:solidFill>
                <a:latin typeface="Century Gothic" panose="020B0502020202020204" pitchFamily="34" charset="0"/>
                <a:cs typeface="Times New Roman" panose="02020603050405020304" pitchFamily="18" charset="0"/>
              </a:rPr>
              <a:t>, with a preference for currencies of countries that are net exporters of energy commodities.</a:t>
            </a:r>
          </a:p>
        </p:txBody>
      </p:sp>
      <p:sp>
        <p:nvSpPr>
          <p:cNvPr id="43" name="Ovale 42"/>
          <p:cNvSpPr/>
          <p:nvPr/>
        </p:nvSpPr>
        <p:spPr>
          <a:xfrm>
            <a:off x="2707097" y="2905393"/>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e 45"/>
          <p:cNvSpPr/>
          <p:nvPr/>
        </p:nvSpPr>
        <p:spPr>
          <a:xfrm>
            <a:off x="1103542" y="2905393"/>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0" name="Connettore diritto 49">
            <a:extLst>
              <a:ext uri="{FF2B5EF4-FFF2-40B4-BE49-F238E27FC236}">
                <a16:creationId xmlns:a16="http://schemas.microsoft.com/office/drawing/2014/main" id="{3BECB3EC-A390-4DEB-A7E2-80C5ABBF6F82}"/>
              </a:ext>
            </a:extLst>
          </p:cNvPr>
          <p:cNvCxnSpPr>
            <a:cxnSpLocks/>
          </p:cNvCxnSpPr>
          <p:nvPr/>
        </p:nvCxnSpPr>
        <p:spPr>
          <a:xfrm>
            <a:off x="451390" y="1307096"/>
            <a:ext cx="6620085" cy="0"/>
          </a:xfrm>
          <a:prstGeom prst="line">
            <a:avLst/>
          </a:prstGeom>
          <a:ln w="28575">
            <a:solidFill>
              <a:srgbClr val="0698FF"/>
            </a:solidFill>
          </a:ln>
        </p:spPr>
        <p:style>
          <a:lnRef idx="1">
            <a:schemeClr val="accent1"/>
          </a:lnRef>
          <a:fillRef idx="0">
            <a:schemeClr val="accent1"/>
          </a:fillRef>
          <a:effectRef idx="0">
            <a:schemeClr val="accent1"/>
          </a:effectRef>
          <a:fontRef idx="minor">
            <a:schemeClr val="tx1"/>
          </a:fontRef>
        </p:style>
      </p:cxnSp>
      <p:sp>
        <p:nvSpPr>
          <p:cNvPr id="51" name="Ovale 45"/>
          <p:cNvSpPr/>
          <p:nvPr/>
        </p:nvSpPr>
        <p:spPr>
          <a:xfrm>
            <a:off x="6238480" y="2905393"/>
            <a:ext cx="216000" cy="216000"/>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ttangolo 186"/>
          <p:cNvSpPr/>
          <p:nvPr/>
        </p:nvSpPr>
        <p:spPr>
          <a:xfrm>
            <a:off x="294109" y="6574388"/>
            <a:ext cx="6966395" cy="3485570"/>
          </a:xfrm>
          <a:prstGeom prst="rect">
            <a:avLst/>
          </a:prstGeom>
        </p:spPr>
        <p:txBody>
          <a:bodyPr wrap="square">
            <a:spAutoFit/>
          </a:bodyPr>
          <a:lstStyle/>
          <a:p>
            <a:pPr algn="just">
              <a:lnSpc>
                <a:spcPct val="150000"/>
              </a:lnSpc>
            </a:pPr>
            <a:r>
              <a:rPr lang="en-US" sz="700" dirty="0" err="1">
                <a:latin typeface="Century Gothic" pitchFamily="34" charset="0"/>
              </a:rPr>
              <a:t>Th</a:t>
            </a:r>
            <a:r>
              <a:rPr lang="tr-TR" sz="700" dirty="0">
                <a:latin typeface="Century Gothic" pitchFamily="34" charset="0"/>
              </a:rPr>
              <a:t>e</a:t>
            </a:r>
            <a:r>
              <a:rPr lang="en-US" sz="700" dirty="0">
                <a:latin typeface="Century Gothic" pitchFamily="34" charset="0"/>
              </a:rPr>
              <a:t> information contained herein is confidential and proprietary and intended only for use by the recipient. The materials may not be reproduced, distributed or used for any other purposes. The information contained herein is not complete and does not contain certain material information about the investments described in the present document, including important disclosures and risk factors associated with these investments, and is subject to change without notice. This document is not intended to be, nor should it be construed or used as, an offer to sell, or a solicitation of any offer to buy, shares or limited partner interests in any funds managed by Azimut Investments S.A. If any offer is made, it shall be pursuant to a definitive Prospectus / Private Placement Memorandum/Offering Memorandum prepared by or on behalf of a specific fund which contains detailed information concerning the investment terms and the risks, fees and expenses associated with an investment in that fund. </a:t>
            </a:r>
          </a:p>
          <a:p>
            <a:pPr algn="just">
              <a:lnSpc>
                <a:spcPct val="150000"/>
              </a:lnSpc>
            </a:pPr>
            <a:r>
              <a:rPr lang="en-US" sz="700" dirty="0">
                <a:latin typeface="Century Gothic" pitchFamily="34" charset="0"/>
              </a:rPr>
              <a:t> </a:t>
            </a:r>
          </a:p>
          <a:p>
            <a:pPr algn="just">
              <a:lnSpc>
                <a:spcPct val="150000"/>
              </a:lnSpc>
            </a:pPr>
            <a:r>
              <a:rPr lang="en-US" sz="700" dirty="0">
                <a:latin typeface="Century Gothic" pitchFamily="34" charset="0"/>
              </a:rPr>
              <a:t>In addition, the market trend information herein has been prepared by or on behalf of Azimut Investments S.A. and has not been independently audited or verified. Investment returns may vary materially from the stated objectives and/or targets so that investors may have a gain or a loss when they redeem their investment. As with any investment (vehicle), past performance cannot assure any level of future results. Forward looking statements constitute the opinion of Azimut Investments S.A. does not guarantee any specific outcome or performance.</a:t>
            </a:r>
          </a:p>
          <a:p>
            <a:pPr algn="just">
              <a:lnSpc>
                <a:spcPct val="150000"/>
              </a:lnSpc>
            </a:pPr>
            <a:r>
              <a:rPr lang="en-US" sz="700" dirty="0">
                <a:latin typeface="Century Gothic" pitchFamily="34" charset="0"/>
              </a:rPr>
              <a:t> </a:t>
            </a:r>
          </a:p>
          <a:p>
            <a:pPr algn="just">
              <a:lnSpc>
                <a:spcPct val="150000"/>
              </a:lnSpc>
            </a:pPr>
            <a:r>
              <a:rPr lang="en-US" sz="700" dirty="0">
                <a:latin typeface="Century Gothic" pitchFamily="34" charset="0"/>
              </a:rPr>
              <a:t>All investments entail substantial risk. The profitability and return of investments are dependent upon numerous factors, which may include the active management of securities, across global markets. </a:t>
            </a:r>
          </a:p>
          <a:p>
            <a:pPr algn="just">
              <a:lnSpc>
                <a:spcPct val="150000"/>
              </a:lnSpc>
            </a:pPr>
            <a:r>
              <a:rPr lang="en-US" sz="700" dirty="0">
                <a:latin typeface="Century Gothic" pitchFamily="34" charset="0"/>
              </a:rPr>
              <a:t> </a:t>
            </a:r>
          </a:p>
          <a:p>
            <a:pPr algn="just">
              <a:lnSpc>
                <a:spcPct val="150000"/>
              </a:lnSpc>
            </a:pPr>
            <a:r>
              <a:rPr lang="en-US" sz="700" dirty="0">
                <a:latin typeface="Century Gothic" pitchFamily="34" charset="0"/>
              </a:rPr>
              <a:t>Opinions expressed are current opinions as of the date appearing in this material only. The information provided in these materials is illustrative and no assurance can be provided that any of the future events referenced herein (including projected or estimated returns or performance results) will occur on the terms contemplated herein or at all. While the data contained herein has been prepared from information that Azimut Investments S.A. believes to be reliable, Azimut Investments S.A. does not warrant the accuracy or completeness of such information. The underlying managers used by Azimut Investments S.A. in its portfolios are subject to change in the future and there will likely be additional managers added to the portfolio.</a:t>
            </a:r>
          </a:p>
        </p:txBody>
      </p:sp>
      <p:sp>
        <p:nvSpPr>
          <p:cNvPr id="2" name="Footer Placeholder 2">
            <a:extLst>
              <a:ext uri="{FF2B5EF4-FFF2-40B4-BE49-F238E27FC236}">
                <a16:creationId xmlns:a16="http://schemas.microsoft.com/office/drawing/2014/main" id="{69A2E6AD-4D1B-F28B-D8AC-16382E8D8762}"/>
              </a:ext>
            </a:extLst>
          </p:cNvPr>
          <p:cNvSpPr>
            <a:spLocks noGrp="1"/>
          </p:cNvSpPr>
          <p:nvPr>
            <p:ph type="ftr" sz="quarter" idx="11"/>
          </p:nvPr>
        </p:nvSpPr>
        <p:spPr>
          <a:xfrm>
            <a:off x="1893107" y="10059959"/>
            <a:ext cx="5243241" cy="569240"/>
          </a:xfrm>
        </p:spPr>
        <p:txBody>
          <a:bodyPr/>
          <a:lstStyle/>
          <a:p>
            <a:pPr algn="just"/>
            <a:r>
              <a:rPr lang="en-US" sz="700" dirty="0">
                <a:latin typeface="Century Gothic" panose="020B0502020202020204" pitchFamily="34" charset="0"/>
              </a:rPr>
              <a:t>The information reported in this document has been extrapolated from Bloomberg and external research sources, and subsequently re-elaborated by Azimut Investments S.A.  Please read the disclaimer at the end of this document</a:t>
            </a:r>
            <a:endParaRPr lang="it-IT" sz="700" dirty="0">
              <a:latin typeface="Century Gothic" panose="020B0502020202020204" pitchFamily="34" charset="0"/>
            </a:endParaRPr>
          </a:p>
        </p:txBody>
      </p:sp>
      <p:sp>
        <p:nvSpPr>
          <p:cNvPr id="8" name="Uguale a 87">
            <a:extLst>
              <a:ext uri="{FF2B5EF4-FFF2-40B4-BE49-F238E27FC236}">
                <a16:creationId xmlns:a16="http://schemas.microsoft.com/office/drawing/2014/main" id="{0A65DC36-CDF2-4FE1-9026-64E537519D9B}"/>
              </a:ext>
            </a:extLst>
          </p:cNvPr>
          <p:cNvSpPr/>
          <p:nvPr/>
        </p:nvSpPr>
        <p:spPr>
          <a:xfrm>
            <a:off x="4302473" y="2930830"/>
            <a:ext cx="196273" cy="163079"/>
          </a:xfrm>
          <a:prstGeom prst="mathEqual">
            <a:avLst/>
          </a:prstGeom>
          <a:solidFill>
            <a:srgbClr val="8497B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dirty="0">
              <a:solidFill>
                <a:schemeClr val="tx1"/>
              </a:solidFill>
            </a:endParaRPr>
          </a:p>
        </p:txBody>
      </p:sp>
      <p:sp>
        <p:nvSpPr>
          <p:cNvPr id="4" name="Più 96">
            <a:extLst>
              <a:ext uri="{FF2B5EF4-FFF2-40B4-BE49-F238E27FC236}">
                <a16:creationId xmlns:a16="http://schemas.microsoft.com/office/drawing/2014/main" id="{F6C6880A-DBE0-6E7A-262E-8F275FB5E2CE}"/>
              </a:ext>
            </a:extLst>
          </p:cNvPr>
          <p:cNvSpPr/>
          <p:nvPr/>
        </p:nvSpPr>
        <p:spPr>
          <a:xfrm>
            <a:off x="6256480" y="2930517"/>
            <a:ext cx="180000" cy="180909"/>
          </a:xfrm>
          <a:prstGeom prst="mathPlus">
            <a:avLst>
              <a:gd name="adj1" fmla="val 8879"/>
            </a:avLst>
          </a:prstGeom>
          <a:solidFill>
            <a:srgbClr val="376092"/>
          </a:solidFill>
          <a:ln>
            <a:solidFill>
              <a:srgbClr val="3760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Uguale a 87">
            <a:extLst>
              <a:ext uri="{FF2B5EF4-FFF2-40B4-BE49-F238E27FC236}">
                <a16:creationId xmlns:a16="http://schemas.microsoft.com/office/drawing/2014/main" id="{0A65DC36-CDF2-4FE1-9026-64E537519D9B}"/>
              </a:ext>
            </a:extLst>
          </p:cNvPr>
          <p:cNvSpPr/>
          <p:nvPr/>
        </p:nvSpPr>
        <p:spPr>
          <a:xfrm>
            <a:off x="1113405" y="2935834"/>
            <a:ext cx="196273" cy="163079"/>
          </a:xfrm>
          <a:prstGeom prst="mathEqual">
            <a:avLst/>
          </a:prstGeom>
          <a:solidFill>
            <a:srgbClr val="8497B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dirty="0">
              <a:solidFill>
                <a:schemeClr val="tx1"/>
              </a:solidFill>
            </a:endParaRPr>
          </a:p>
        </p:txBody>
      </p:sp>
      <p:sp>
        <p:nvSpPr>
          <p:cNvPr id="18" name="Uguale a 87">
            <a:extLst>
              <a:ext uri="{FF2B5EF4-FFF2-40B4-BE49-F238E27FC236}">
                <a16:creationId xmlns:a16="http://schemas.microsoft.com/office/drawing/2014/main" id="{0A65DC36-CDF2-4FE1-9026-64E537519D9B}"/>
              </a:ext>
            </a:extLst>
          </p:cNvPr>
          <p:cNvSpPr/>
          <p:nvPr/>
        </p:nvSpPr>
        <p:spPr>
          <a:xfrm>
            <a:off x="2716960" y="2930831"/>
            <a:ext cx="196273" cy="163079"/>
          </a:xfrm>
          <a:prstGeom prst="mathEqual">
            <a:avLst/>
          </a:prstGeom>
          <a:solidFill>
            <a:srgbClr val="8497B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dirty="0">
              <a:solidFill>
                <a:schemeClr val="tx1"/>
              </a:solidFill>
            </a:endParaRPr>
          </a:p>
        </p:txBody>
      </p:sp>
    </p:spTree>
    <p:extLst>
      <p:ext uri="{BB962C8B-B14F-4D97-AF65-F5344CB8AC3E}">
        <p14:creationId xmlns:p14="http://schemas.microsoft.com/office/powerpoint/2010/main" val="3443852928"/>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i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BF176C2BD5EB8147A1724905BAFCF91E" ma:contentTypeVersion="10" ma:contentTypeDescription="Creare un nuovo documento." ma:contentTypeScope="" ma:versionID="6959a687fb141c3a56cfe3abd4bd164a">
  <xsd:schema xmlns:xsd="http://www.w3.org/2001/XMLSchema" xmlns:xs="http://www.w3.org/2001/XMLSchema" xmlns:p="http://schemas.microsoft.com/office/2006/metadata/properties" xmlns:ns3="29f0f0d0-ef7f-44a4-b155-c9cf1bde0bdb" xmlns:ns4="49677227-dce4-4a29-8629-c7f4c58c1d04" targetNamespace="http://schemas.microsoft.com/office/2006/metadata/properties" ma:root="true" ma:fieldsID="1b126ffd07c7e4d1b38e597374e5f07c" ns3:_="" ns4:_="">
    <xsd:import namespace="29f0f0d0-ef7f-44a4-b155-c9cf1bde0bdb"/>
    <xsd:import namespace="49677227-dce4-4a29-8629-c7f4c58c1d04"/>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ObjectDetectorVersions" minOccurs="0"/>
                <xsd:element ref="ns3:_activity" minOccurs="0"/>
                <xsd:element ref="ns4:SharedWithUsers" minOccurs="0"/>
                <xsd:element ref="ns4:SharedWithDetails" minOccurs="0"/>
                <xsd:element ref="ns4:SharingHintHash"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f0f0d0-ef7f-44a4-b155-c9cf1bde0b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element name="MediaServiceSearchProperties" ma:index="1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9677227-dce4-4a29-8629-c7f4c58c1d04" elementFormDefault="qualified">
    <xsd:import namespace="http://schemas.microsoft.com/office/2006/documentManagement/types"/>
    <xsd:import namespace="http://schemas.microsoft.com/office/infopath/2007/PartnerControls"/>
    <xsd:element name="SharedWithUsers" ma:index="14"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Condiviso con dettagli" ma:internalName="SharedWithDetails" ma:readOnly="true">
      <xsd:simpleType>
        <xsd:restriction base="dms:Note">
          <xsd:maxLength value="255"/>
        </xsd:restriction>
      </xsd:simpleType>
    </xsd:element>
    <xsd:element name="SharingHintHash" ma:index="16" nillable="true" ma:displayName="Hash suggerimento condivisione"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29f0f0d0-ef7f-44a4-b155-c9cf1bde0bdb" xsi:nil="true"/>
  </documentManagement>
</p:properties>
</file>

<file path=customXml/itemProps1.xml><?xml version="1.0" encoding="utf-8"?>
<ds:datastoreItem xmlns:ds="http://schemas.openxmlformats.org/officeDocument/2006/customXml" ds:itemID="{BA3CC567-A5A1-4B4E-8772-49F2048AA78B}">
  <ds:schemaRefs>
    <ds:schemaRef ds:uri="http://schemas.microsoft.com/sharepoint/v3/contenttype/forms"/>
  </ds:schemaRefs>
</ds:datastoreItem>
</file>

<file path=customXml/itemProps2.xml><?xml version="1.0" encoding="utf-8"?>
<ds:datastoreItem xmlns:ds="http://schemas.openxmlformats.org/officeDocument/2006/customXml" ds:itemID="{C0A6EE32-E30A-4361-A73E-DF66142B406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f0f0d0-ef7f-44a4-b155-c9cf1bde0bdb"/>
    <ds:schemaRef ds:uri="49677227-dce4-4a29-8629-c7f4c58c1d0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39BAAFC-2A8E-4A19-86AA-5BEAC6CA54E9}">
  <ds:schemaRefs>
    <ds:schemaRef ds:uri="http://schemas.microsoft.com/office/2006/documentManagement/types"/>
    <ds:schemaRef ds:uri="http://www.w3.org/XML/1998/namespace"/>
    <ds:schemaRef ds:uri="http://schemas.microsoft.com/office/infopath/2007/PartnerControls"/>
    <ds:schemaRef ds:uri="http://purl.org/dc/dcmitype/"/>
    <ds:schemaRef ds:uri="http://purl.org/dc/elements/1.1/"/>
    <ds:schemaRef ds:uri="http://schemas.microsoft.com/office/2006/metadata/properties"/>
    <ds:schemaRef ds:uri="http://schemas.openxmlformats.org/package/2006/metadata/core-properties"/>
    <ds:schemaRef ds:uri="49677227-dce4-4a29-8629-c7f4c58c1d04"/>
    <ds:schemaRef ds:uri="29f0f0d0-ef7f-44a4-b155-c9cf1bde0bdb"/>
    <ds:schemaRef ds:uri="http://purl.org/dc/terms/"/>
  </ds:schemaRefs>
</ds:datastoreItem>
</file>

<file path=docProps/app.xml><?xml version="1.0" encoding="utf-8"?>
<Properties xmlns="http://schemas.openxmlformats.org/officeDocument/2006/extended-properties" xmlns:vt="http://schemas.openxmlformats.org/officeDocument/2006/docPropsVTypes">
  <Template>Ion</Template>
  <TotalTime>4306</TotalTime>
  <Words>2724</Words>
  <Application>Microsoft Office PowerPoint</Application>
  <PresentationFormat>Custom</PresentationFormat>
  <Paragraphs>162</Paragraphs>
  <Slides>6</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Century Gothic</vt:lpstr>
      <vt:lpstr>Symbol</vt:lpstr>
      <vt:lpstr>Tema di Office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Margherita Ferina</dc:creator>
  <cp:lastModifiedBy>İrem Öneş</cp:lastModifiedBy>
  <cp:revision>4840</cp:revision>
  <cp:lastPrinted>2026-03-27T12:29:37Z</cp:lastPrinted>
  <dcterms:created xsi:type="dcterms:W3CDTF">2019-10-17T13:30:46Z</dcterms:created>
  <dcterms:modified xsi:type="dcterms:W3CDTF">2026-04-29T08:45:09Z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0x010100BF176C2BD5EB8147A1724905BAFCF91E</vt:lpwstr>
  </property>
</Properties>
</file>